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26" r:id="rId2"/>
    <p:sldId id="351" r:id="rId3"/>
    <p:sldId id="405" r:id="rId4"/>
    <p:sldId id="407" r:id="rId5"/>
    <p:sldId id="406" r:id="rId6"/>
    <p:sldId id="408" r:id="rId7"/>
    <p:sldId id="371" r:id="rId8"/>
    <p:sldId id="373" r:id="rId9"/>
    <p:sldId id="394" r:id="rId10"/>
    <p:sldId id="377" r:id="rId11"/>
    <p:sldId id="270" r:id="rId12"/>
    <p:sldId id="303" r:id="rId13"/>
    <p:sldId id="305" r:id="rId14"/>
    <p:sldId id="306" r:id="rId15"/>
    <p:sldId id="307" r:id="rId16"/>
    <p:sldId id="400" r:id="rId17"/>
    <p:sldId id="360" r:id="rId18"/>
    <p:sldId id="416" r:id="rId19"/>
    <p:sldId id="404" r:id="rId20"/>
    <p:sldId id="387" r:id="rId21"/>
    <p:sldId id="424" r:id="rId22"/>
    <p:sldId id="403" r:id="rId23"/>
    <p:sldId id="415" r:id="rId24"/>
    <p:sldId id="420" r:id="rId25"/>
    <p:sldId id="421" r:id="rId26"/>
    <p:sldId id="397"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240" y="-90"/>
      </p:cViewPr>
      <p:guideLst>
        <p:guide orient="horz" pos="2160"/>
        <p:guide pos="2879"/>
      </p:guideLst>
    </p:cSldViewPr>
  </p:slideViewPr>
  <p:notesTextViewPr>
    <p:cViewPr>
      <p:scale>
        <a:sx n="100" d="100"/>
        <a:sy n="100" d="100"/>
      </p:scale>
      <p:origin x="0" y="0"/>
    </p:cViewPr>
  </p:notesTextViewPr>
  <p:sorterViewPr>
    <p:cViewPr>
      <p:scale>
        <a:sx n="150" d="100"/>
        <a:sy n="1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fld id="{A2F7D3AB-7B61-43F7-8E29-A23923045E9E}" type="datetime1">
              <a:rPr lang="en-US"/>
              <a:pPr/>
              <a:t>8/1/2011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fld id="{029DE9F9-D9AC-4A7D-B121-DC04DBA04465}"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a:lstStyle/>
          <a:p>
            <a:fld id="{217F66BD-194F-4CBC-966E-4F24DF8C03B6}" type="slidenum">
              <a:rPr lang="en-GB"/>
              <a:pPr/>
              <a:t>1</a:t>
            </a:fld>
            <a:endParaRPr lang="en-GB"/>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r>
              <a:rPr lang="en-US" smtClean="0"/>
              <a:t>50 citations for NAP3 report + 13 for snapshot</a:t>
            </a:r>
          </a:p>
        </p:txBody>
      </p:sp>
      <p:sp>
        <p:nvSpPr>
          <p:cNvPr id="4" name="Slide Number Placeholder 3"/>
          <p:cNvSpPr>
            <a:spLocks noGrp="1"/>
          </p:cNvSpPr>
          <p:nvPr>
            <p:ph type="sldNum" sz="quarter" idx="5"/>
          </p:nvPr>
        </p:nvSpPr>
        <p:spPr/>
        <p:txBody>
          <a:bodyPr/>
          <a:lstStyle/>
          <a:p>
            <a:fld id="{A4F038E4-D1FF-49C3-978B-94AE7EB1D4DA}" type="slidenum">
              <a:rPr lang="en-US"/>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0F4AB70-2EC0-471E-BAC0-CF2E925CAADB}" type="datetime1">
              <a:rPr lang="en-US"/>
              <a:pPr/>
              <a:t>8/1/2011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7541B61-7348-404E-8934-A5FA1356075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34571FA2-7173-41BB-96A0-86978141D6DF}" type="datetime1">
              <a:rPr lang="en-US"/>
              <a:pPr/>
              <a:t>8/1/2011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2C9CA3-663A-4C54-98A1-EEB7D4B333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F65EBA7A-3BAD-4DE4-8AF7-4D98BBA3CA02}" type="datetime1">
              <a:rPr lang="en-US"/>
              <a:pPr/>
              <a:t>8/1/2011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BDCBF55-A09A-4B54-A7C4-D993D7CD9BE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31EFAED-DAD2-4590-AB33-82815236398F}" type="datetime1">
              <a:rPr lang="en-US"/>
              <a:pPr/>
              <a:t>8/1/2011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5944C7-D9D0-45E8-9A97-BAB56F220F5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5564C789-EE66-4386-A2E7-B4E68DA0DE52}" type="datetime1">
              <a:rPr lang="en-US"/>
              <a:pPr/>
              <a:t>8/1/2011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EBFA8BD-888D-4984-803E-FBCEB7F611F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232F1397-9771-43B0-AA6F-7DE2897E8247}" type="datetime1">
              <a:rPr lang="en-US"/>
              <a:pPr/>
              <a:t>8/1/2011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2EAF066-D1A7-4847-8C5C-7659A62986B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382D0ADF-66FD-49DC-8374-F204EADC7192}" type="datetime1">
              <a:rPr lang="en-US"/>
              <a:pPr/>
              <a:t>8/1/2011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595BF00-1E97-4913-B8B4-E6D37546D72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55EBA9E-0665-48A1-8516-8C4D865C0B01}" type="datetime1">
              <a:rPr lang="en-US"/>
              <a:pPr/>
              <a:t>8/1/2011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34D6E12-8D80-4169-BD03-A4694E8A46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C6E505B-6743-4DFF-AB40-59BB60DE88CB}" type="datetime1">
              <a:rPr lang="en-US"/>
              <a:pPr/>
              <a:t>8/1/2011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8D0577A-010B-4F1F-925A-16D2263FE8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9516C338-9D08-4E9D-A053-712045AE2A7D}" type="datetime1">
              <a:rPr lang="en-US"/>
              <a:pPr/>
              <a:t>8/1/2011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A9AFFA2-B649-4CD9-A061-EFADF03E241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42A2536A-7517-41C0-9CC7-4A45B4AEA1AE}" type="datetime1">
              <a:rPr lang="en-US"/>
              <a:pPr/>
              <a:t>8/1/2011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E97BC57-598F-458A-83EF-E7FFEBE6BA3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6" charset="0"/>
              </a:defRPr>
            </a:lvl1pPr>
          </a:lstStyle>
          <a:p>
            <a:fld id="{FAB0E11E-06A3-4751-BB19-3574469782E7}" type="datetime1">
              <a:rPr lang="en-US"/>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6" charset="0"/>
              </a:defRPr>
            </a:lvl1pPr>
          </a:lstStyle>
          <a:p>
            <a:fld id="{21FBD645-7A81-4214-B7FE-6C1A1E9A874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2pPr>
      <a:lvl3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3pPr>
      <a:lvl4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4pPr>
      <a:lvl5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5pPr>
      <a:lvl6pPr marL="4572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9"/>
          <p:cNvSpPr>
            <a:spLocks noGrp="1"/>
          </p:cNvSpPr>
          <p:nvPr>
            <p:ph type="ctrTitle"/>
          </p:nvPr>
        </p:nvSpPr>
        <p:spPr/>
        <p:txBody>
          <a:bodyPr/>
          <a:lstStyle/>
          <a:p>
            <a:pPr eaLnBrk="1" hangingPunct="1"/>
            <a:r>
              <a:rPr lang="en-US" smtClean="0"/>
              <a:t>The Health Services Research Centre and NAP5</a:t>
            </a:r>
          </a:p>
        </p:txBody>
      </p:sp>
      <p:sp>
        <p:nvSpPr>
          <p:cNvPr id="912416" name="Rectangle 32"/>
          <p:cNvSpPr>
            <a:spLocks noGrp="1" noChangeArrowheads="1"/>
          </p:cNvSpPr>
          <p:nvPr>
            <p:ph type="subTitle" idx="1"/>
          </p:nvPr>
        </p:nvSpPr>
        <p:spPr>
          <a:xfrm>
            <a:off x="165100" y="3886200"/>
            <a:ext cx="8824913" cy="1752600"/>
          </a:xfrm>
        </p:spPr>
        <p:txBody>
          <a:bodyPr/>
          <a:lstStyle/>
          <a:p>
            <a:pPr eaLnBrk="1" hangingPunct="1"/>
            <a:r>
              <a:rPr lang="en-US" sz="2800" smtClean="0">
                <a:solidFill>
                  <a:srgbClr val="898989"/>
                </a:solidFill>
              </a:rPr>
              <a:t>Mike Grocott</a:t>
            </a:r>
          </a:p>
          <a:p>
            <a:pPr eaLnBrk="1" hangingPunct="1"/>
            <a:r>
              <a:rPr lang="en-US" sz="2000" i="1" smtClean="0">
                <a:solidFill>
                  <a:srgbClr val="898989"/>
                </a:solidFill>
              </a:rPr>
              <a:t>Director, NIAA Health Services Research Centre</a:t>
            </a:r>
          </a:p>
          <a:p>
            <a:pPr eaLnBrk="1" hangingPunct="1"/>
            <a:r>
              <a:rPr lang="en-US" sz="2000" i="1" smtClean="0">
                <a:solidFill>
                  <a:srgbClr val="898989"/>
                </a:solidFill>
              </a:rPr>
              <a:t>Consultant in Critical Care Medicine, Southampton University Hospitals NHS Trust</a:t>
            </a:r>
          </a:p>
          <a:p>
            <a:pPr eaLnBrk="1" hangingPunct="1"/>
            <a:r>
              <a:rPr lang="en-US" sz="2000" i="1" smtClean="0">
                <a:solidFill>
                  <a:srgbClr val="898989"/>
                </a:solidFill>
              </a:rPr>
              <a:t>Senior Lecturer, University College London</a:t>
            </a:r>
          </a:p>
          <a:p>
            <a:pPr eaLnBrk="1" hangingPunct="1"/>
            <a:endParaRPr lang="en-US" sz="2000" i="1" smtClean="0">
              <a:solidFill>
                <a:srgbClr val="898989"/>
              </a:solidFill>
            </a:endParaRPr>
          </a:p>
          <a:p>
            <a:pPr eaLnBrk="1" hangingPunct="1"/>
            <a:endParaRPr lang="en-US" sz="2000" i="1" smtClean="0">
              <a:solidFill>
                <a:srgbClr val="898989"/>
              </a:solidFill>
            </a:endParaRPr>
          </a:p>
        </p:txBody>
      </p:sp>
      <p:pic>
        <p:nvPicPr>
          <p:cNvPr id="14340" name="Picture 9" descr="logo-ucl"/>
          <p:cNvPicPr>
            <a:picLocks noChangeAspect="1" noChangeArrowheads="1"/>
          </p:cNvPicPr>
          <p:nvPr/>
        </p:nvPicPr>
        <p:blipFill>
          <a:blip r:embed="rId3"/>
          <a:srcRect/>
          <a:stretch>
            <a:fillRect/>
          </a:stretch>
        </p:blipFill>
        <p:spPr bwMode="auto">
          <a:xfrm>
            <a:off x="34925" y="6092825"/>
            <a:ext cx="2098675" cy="714375"/>
          </a:xfrm>
          <a:prstGeom prst="rect">
            <a:avLst/>
          </a:prstGeom>
          <a:noFill/>
          <a:ln w="9525">
            <a:noFill/>
            <a:miter lim="800000"/>
            <a:headEnd/>
            <a:tailEnd/>
          </a:ln>
        </p:spPr>
      </p:pic>
      <p:pic>
        <p:nvPicPr>
          <p:cNvPr id="14341" name="Picture 6" descr="hsrc_header_v2.jpg"/>
          <p:cNvPicPr>
            <a:picLocks noChangeAspect="1" noChangeArrowheads="1"/>
          </p:cNvPicPr>
          <p:nvPr/>
        </p:nvPicPr>
        <p:blipFill>
          <a:blip r:embed="rId4"/>
          <a:srcRect/>
          <a:stretch>
            <a:fillRect/>
          </a:stretch>
        </p:blipFill>
        <p:spPr bwMode="auto">
          <a:xfrm>
            <a:off x="6535738" y="6019800"/>
            <a:ext cx="4064000" cy="1219200"/>
          </a:xfrm>
          <a:prstGeom prst="rect">
            <a:avLst/>
          </a:prstGeom>
          <a:noFill/>
          <a:ln w="9525">
            <a:noFill/>
            <a:miter lim="800000"/>
            <a:headEnd/>
            <a:tailEnd/>
          </a:ln>
        </p:spPr>
      </p:pic>
      <p:sp>
        <p:nvSpPr>
          <p:cNvPr id="8" name="Rectangle 7"/>
          <p:cNvSpPr/>
          <p:nvPr/>
        </p:nvSpPr>
        <p:spPr>
          <a:xfrm>
            <a:off x="6469063" y="6858000"/>
            <a:ext cx="1625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3" name="Picture 3" descr="hsrc_footer_final"/>
          <p:cNvPicPr>
            <a:picLocks noChangeAspect="1"/>
          </p:cNvPicPr>
          <p:nvPr/>
        </p:nvPicPr>
        <p:blipFill>
          <a:blip r:embed="rId5"/>
          <a:srcRect/>
          <a:stretch>
            <a:fillRect/>
          </a:stretch>
        </p:blipFill>
        <p:spPr bwMode="auto">
          <a:xfrm>
            <a:off x="-1588" y="0"/>
            <a:ext cx="9144001" cy="1143000"/>
          </a:xfrm>
          <a:prstGeom prst="rect">
            <a:avLst/>
          </a:prstGeom>
          <a:noFill/>
          <a:ln w="9525">
            <a:noFill/>
            <a:miter lim="800000"/>
            <a:headEnd/>
            <a:tailEnd/>
          </a:ln>
        </p:spPr>
      </p:pic>
      <p:pic>
        <p:nvPicPr>
          <p:cNvPr id="14344" name="Picture 8" descr="SUHT.png"/>
          <p:cNvPicPr>
            <a:picLocks noChangeAspect="1"/>
          </p:cNvPicPr>
          <p:nvPr/>
        </p:nvPicPr>
        <p:blipFill>
          <a:blip r:embed="rId6"/>
          <a:srcRect/>
          <a:stretch>
            <a:fillRect/>
          </a:stretch>
        </p:blipFill>
        <p:spPr bwMode="auto">
          <a:xfrm>
            <a:off x="3170238" y="6121400"/>
            <a:ext cx="10202862" cy="654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82738" y="274638"/>
            <a:ext cx="5934075" cy="1143000"/>
          </a:xfrm>
        </p:spPr>
        <p:txBody>
          <a:bodyPr/>
          <a:lstStyle/>
          <a:p>
            <a:pPr eaLnBrk="1" hangingPunct="1"/>
            <a:r>
              <a:rPr lang="en-GB" smtClean="0"/>
              <a:t>NIAA Research Council</a:t>
            </a:r>
          </a:p>
        </p:txBody>
      </p:sp>
      <p:pic>
        <p:nvPicPr>
          <p:cNvPr id="56323" name="Picture 2"/>
          <p:cNvPicPr>
            <a:picLocks noChangeAspect="1" noChangeArrowheads="1"/>
          </p:cNvPicPr>
          <p:nvPr/>
        </p:nvPicPr>
        <p:blipFill>
          <a:blip r:embed="rId2"/>
          <a:srcRect t="13406" r="34079" b="21075"/>
          <a:stretch>
            <a:fillRect/>
          </a:stretch>
        </p:blipFill>
        <p:spPr bwMode="auto">
          <a:xfrm>
            <a:off x="468313" y="1454150"/>
            <a:ext cx="8351837" cy="5187950"/>
          </a:xfrm>
          <a:prstGeom prst="rect">
            <a:avLst/>
          </a:prstGeom>
          <a:noFill/>
          <a:ln w="12700">
            <a:noFill/>
            <a:miter lim="800000"/>
            <a:headEnd/>
            <a:tailEnd/>
          </a:ln>
          <a:effectLst>
            <a:outerShdw dist="38100" dir="2700000" algn="tl" rotWithShape="0">
              <a:srgbClr val="808080">
                <a:alpha val="42999"/>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pPr eaLnBrk="1" hangingPunct="1"/>
            <a:endParaRPr lang="en-US" smtClean="0"/>
          </a:p>
        </p:txBody>
      </p:sp>
      <p:pic>
        <p:nvPicPr>
          <p:cNvPr id="25603" name="Picture 4"/>
          <p:cNvPicPr>
            <a:picLocks noChangeAspect="1"/>
          </p:cNvPicPr>
          <p:nvPr/>
        </p:nvPicPr>
        <p:blipFill>
          <a:blip r:embed="rId2"/>
          <a:srcRect/>
          <a:stretch>
            <a:fillRect/>
          </a:stretch>
        </p:blipFill>
        <p:spPr bwMode="auto">
          <a:xfrm>
            <a:off x="122238" y="1350963"/>
            <a:ext cx="8904287" cy="249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95438" y="274638"/>
            <a:ext cx="5934075" cy="1143000"/>
          </a:xfrm>
        </p:spPr>
        <p:txBody>
          <a:bodyPr/>
          <a:lstStyle/>
          <a:p>
            <a:pPr eaLnBrk="1" hangingPunct="1"/>
            <a:r>
              <a:rPr lang="en-GB" smtClean="0"/>
              <a:t>HSRC: </a:t>
            </a:r>
            <a:r>
              <a:rPr lang="en-GB" i="1" smtClean="0"/>
              <a:t>Background</a:t>
            </a:r>
          </a:p>
        </p:txBody>
      </p:sp>
      <p:sp>
        <p:nvSpPr>
          <p:cNvPr id="26627" name="Content Placeholder 2"/>
          <p:cNvSpPr>
            <a:spLocks noGrp="1"/>
          </p:cNvSpPr>
          <p:nvPr>
            <p:ph idx="1"/>
          </p:nvPr>
        </p:nvSpPr>
        <p:spPr>
          <a:xfrm>
            <a:off x="457200" y="1600200"/>
            <a:ext cx="8229600" cy="4183063"/>
          </a:xfrm>
        </p:spPr>
        <p:txBody>
          <a:bodyPr/>
          <a:lstStyle/>
          <a:p>
            <a:pPr eaLnBrk="1" hangingPunct="1"/>
            <a:r>
              <a:rPr lang="en-GB" sz="2800" smtClean="0"/>
              <a:t>Concept originated 2007-2009</a:t>
            </a:r>
          </a:p>
          <a:p>
            <a:pPr eaLnBrk="1" hangingPunct="1"/>
            <a:endParaRPr lang="en-GB" sz="1000" smtClean="0"/>
          </a:p>
          <a:p>
            <a:pPr eaLnBrk="1" hangingPunct="1"/>
            <a:r>
              <a:rPr lang="en-GB" sz="2800" smtClean="0"/>
              <a:t>Developed and approved by NIAA board 2008-2009</a:t>
            </a:r>
          </a:p>
          <a:p>
            <a:pPr eaLnBrk="1" hangingPunct="1"/>
            <a:endParaRPr lang="en-GB" sz="1000" smtClean="0"/>
          </a:p>
          <a:p>
            <a:pPr eaLnBrk="1" hangingPunct="1"/>
            <a:r>
              <a:rPr lang="en-GB" sz="2800" smtClean="0"/>
              <a:t>Pre-launch consultation phase 2010-2011</a:t>
            </a:r>
          </a:p>
          <a:p>
            <a:pPr eaLnBrk="1" hangingPunct="1"/>
            <a:endParaRPr lang="en-GB" sz="1000" smtClean="0"/>
          </a:p>
          <a:p>
            <a:pPr eaLnBrk="1" hangingPunct="1"/>
            <a:r>
              <a:rPr lang="en-GB" sz="2800" smtClean="0"/>
              <a:t>Launched 16</a:t>
            </a:r>
            <a:r>
              <a:rPr lang="en-GB" sz="2800" baseline="30000" smtClean="0"/>
              <a:t>th</a:t>
            </a:r>
            <a:r>
              <a:rPr lang="en-GB" sz="2800" smtClean="0"/>
              <a:t> March 2011 (RCoA 18th Birthday)</a:t>
            </a:r>
          </a:p>
          <a:p>
            <a:pPr eaLnBrk="1" hangingPunct="1"/>
            <a:endParaRPr lang="en-GB" sz="1000" smtClean="0"/>
          </a:p>
          <a:p>
            <a:pPr eaLnBrk="1" hangingPunct="1"/>
            <a:r>
              <a:rPr lang="en-GB" sz="2800" smtClean="0"/>
              <a:t>Reports to the NIAA</a:t>
            </a:r>
          </a:p>
          <a:p>
            <a:pPr eaLnBrk="1" hangingPunct="1"/>
            <a:endParaRPr lang="en-GB" sz="1000" smtClean="0"/>
          </a:p>
          <a:p>
            <a:pPr eaLnBrk="1" hangingPunct="1"/>
            <a:r>
              <a:rPr lang="en-GB" sz="2800" smtClean="0"/>
              <a:t>Located at the RCoA</a:t>
            </a:r>
          </a:p>
          <a:p>
            <a:pPr eaLnBrk="1" hangingPunct="1"/>
            <a:endParaRPr lang="en-GB" sz="1000" smtClean="0"/>
          </a:p>
          <a:p>
            <a:pPr eaLnBrk="1" hangingPunct="1"/>
            <a:endParaRPr lang="en-GB" sz="1000" smtClean="0"/>
          </a:p>
          <a:p>
            <a:pPr eaLnBrk="1" hangingPunct="1"/>
            <a:endParaRPr lang="en-GB" sz="2400" smtClean="0"/>
          </a:p>
          <a:p>
            <a:pPr eaLnBrk="1" hangingPunct="1"/>
            <a:endParaRPr lang="en-GB" sz="1000" smtClean="0"/>
          </a:p>
          <a:p>
            <a:pPr eaLnBrk="1" hangingPunct="1"/>
            <a:endParaRPr lang="en-GB" sz="2400" smtClean="0"/>
          </a:p>
          <a:p>
            <a:pPr eaLnBrk="1" hangingPunct="1"/>
            <a:endParaRPr lang="en-GB" sz="2400" smtClean="0"/>
          </a:p>
          <a:p>
            <a:pPr eaLnBrk="1" hangingPunct="1"/>
            <a:endParaRPr lang="en-GB" sz="2000" smtClean="0"/>
          </a:p>
          <a:p>
            <a:pPr eaLnBrk="1" hangingPunct="1"/>
            <a:endParaRPr lang="en-GB" sz="2400" smtClean="0"/>
          </a:p>
        </p:txBody>
      </p:sp>
      <p:pic>
        <p:nvPicPr>
          <p:cNvPr id="26628" name="Picture 4"/>
          <p:cNvPicPr>
            <a:picLocks noChangeAspect="1"/>
          </p:cNvPicPr>
          <p:nvPr/>
        </p:nvPicPr>
        <p:blipFill>
          <a:blip r:embed="rId2"/>
          <a:srcRect/>
          <a:stretch>
            <a:fillRect/>
          </a:stretch>
        </p:blipFill>
        <p:spPr bwMode="auto">
          <a:xfrm>
            <a:off x="57150" y="5972175"/>
            <a:ext cx="3006725" cy="84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95438" y="274638"/>
            <a:ext cx="5934075" cy="1143000"/>
          </a:xfrm>
        </p:spPr>
        <p:txBody>
          <a:bodyPr/>
          <a:lstStyle/>
          <a:p>
            <a:pPr eaLnBrk="1" hangingPunct="1"/>
            <a:r>
              <a:rPr lang="en-GB" smtClean="0"/>
              <a:t>HSRC: </a:t>
            </a:r>
            <a:r>
              <a:rPr lang="en-GB" i="1" smtClean="0"/>
              <a:t>Vision</a:t>
            </a:r>
          </a:p>
        </p:txBody>
      </p:sp>
      <p:sp>
        <p:nvSpPr>
          <p:cNvPr id="27651" name="Content Placeholder 2"/>
          <p:cNvSpPr>
            <a:spLocks noGrp="1"/>
          </p:cNvSpPr>
          <p:nvPr>
            <p:ph idx="1"/>
          </p:nvPr>
        </p:nvSpPr>
        <p:spPr>
          <a:xfrm>
            <a:off x="457200" y="1600200"/>
            <a:ext cx="8229600" cy="4183063"/>
          </a:xfrm>
        </p:spPr>
        <p:txBody>
          <a:bodyPr/>
          <a:lstStyle/>
          <a:p>
            <a:pPr eaLnBrk="1" hangingPunct="1"/>
            <a:r>
              <a:rPr lang="en-GB" sz="2400" smtClean="0"/>
              <a:t>World class centre of excellence in Health Services Research in anaesthesia, perioperative medicine, pain and the anaesthetic specialties.</a:t>
            </a:r>
          </a:p>
        </p:txBody>
      </p:sp>
      <p:pic>
        <p:nvPicPr>
          <p:cNvPr id="27652" name="Picture 4"/>
          <p:cNvPicPr>
            <a:picLocks noChangeAspect="1"/>
          </p:cNvPicPr>
          <p:nvPr/>
        </p:nvPicPr>
        <p:blipFill>
          <a:blip r:embed="rId2"/>
          <a:srcRect/>
          <a:stretch>
            <a:fillRect/>
          </a:stretch>
        </p:blipFill>
        <p:spPr bwMode="auto">
          <a:xfrm>
            <a:off x="57150" y="5972175"/>
            <a:ext cx="3006725" cy="84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08138" y="274638"/>
            <a:ext cx="5934075" cy="1143000"/>
          </a:xfrm>
        </p:spPr>
        <p:txBody>
          <a:bodyPr/>
          <a:lstStyle/>
          <a:p>
            <a:pPr eaLnBrk="1" hangingPunct="1"/>
            <a:r>
              <a:rPr lang="en-GB" smtClean="0"/>
              <a:t>HSRC: </a:t>
            </a:r>
            <a:r>
              <a:rPr lang="en-GB" i="1" smtClean="0"/>
              <a:t>Clinical Scope</a:t>
            </a:r>
          </a:p>
        </p:txBody>
      </p:sp>
      <p:sp>
        <p:nvSpPr>
          <p:cNvPr id="19460" name="Content Placeholder 2"/>
          <p:cNvSpPr>
            <a:spLocks noGrp="1"/>
          </p:cNvSpPr>
          <p:nvPr>
            <p:ph idx="1"/>
          </p:nvPr>
        </p:nvSpPr>
        <p:spPr>
          <a:xfrm>
            <a:off x="457200" y="1600200"/>
            <a:ext cx="8229600" cy="3713163"/>
          </a:xfrm>
        </p:spPr>
        <p:txBody>
          <a:bodyPr>
            <a:normAutofit/>
          </a:bodyPr>
          <a:lstStyle/>
          <a:p>
            <a:pPr eaLnBrk="1" hangingPunct="1"/>
            <a:r>
              <a:rPr lang="en-AU" sz="2400" b="1" smtClean="0"/>
              <a:t>Anaesthesia, Perioperative Medicine, Anaesthetic Specialties, Acute and Chronic Pain.   </a:t>
            </a:r>
          </a:p>
          <a:p>
            <a:pPr eaLnBrk="1" hangingPunct="1"/>
            <a:endParaRPr lang="en-AU" sz="1000" b="1" smtClean="0"/>
          </a:p>
          <a:p>
            <a:pPr eaLnBrk="1" hangingPunct="1"/>
            <a:r>
              <a:rPr lang="en-AU" sz="2400" smtClean="0"/>
              <a:t>Sub-specialty projects will, where possible, be conducted in collaboration with the relevant specialist societies and organisations.</a:t>
            </a:r>
            <a:endParaRPr lang="en-GB" sz="2400" smtClean="0"/>
          </a:p>
          <a:p>
            <a:pPr eaLnBrk="1" hangingPunct="1">
              <a:buFont typeface="Arial" charset="0"/>
              <a:buNone/>
            </a:pPr>
            <a:endParaRPr lang="en-GB" sz="1000" smtClean="0"/>
          </a:p>
          <a:p>
            <a:pPr eaLnBrk="1" hangingPunct="1"/>
            <a:r>
              <a:rPr lang="en-AU" sz="2400" smtClean="0"/>
              <a:t>HSR projects involving Critical Care will normally be in collaboration with the Intensive Care National Audit &amp; Research Centre (ICNARC) who are expert in critical care HSR.</a:t>
            </a:r>
            <a:endParaRPr lang="en-GB" sz="2400" smtClean="0"/>
          </a:p>
          <a:p>
            <a:pPr eaLnBrk="1" hangingPunct="1"/>
            <a:endParaRPr lang="en-GB" sz="2400" smtClean="0"/>
          </a:p>
          <a:p>
            <a:pPr eaLnBrk="1" hangingPunct="1"/>
            <a:endParaRPr lang="en-GB" sz="2000" smtClean="0"/>
          </a:p>
          <a:p>
            <a:pPr eaLnBrk="1" hangingPunct="1"/>
            <a:endParaRPr lang="en-GB" sz="2400" smtClean="0"/>
          </a:p>
        </p:txBody>
      </p:sp>
      <p:pic>
        <p:nvPicPr>
          <p:cNvPr id="28676" name="Picture 4"/>
          <p:cNvPicPr>
            <a:picLocks noChangeAspect="1"/>
          </p:cNvPicPr>
          <p:nvPr/>
        </p:nvPicPr>
        <p:blipFill>
          <a:blip r:embed="rId2"/>
          <a:srcRect/>
          <a:stretch>
            <a:fillRect/>
          </a:stretch>
        </p:blipFill>
        <p:spPr bwMode="auto">
          <a:xfrm>
            <a:off x="57150" y="5972175"/>
            <a:ext cx="3006725" cy="84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95438" y="274638"/>
            <a:ext cx="5934075" cy="1143000"/>
          </a:xfrm>
        </p:spPr>
        <p:txBody>
          <a:bodyPr/>
          <a:lstStyle/>
          <a:p>
            <a:pPr eaLnBrk="1" hangingPunct="1"/>
            <a:r>
              <a:rPr lang="en-GB" smtClean="0"/>
              <a:t>HSRC: </a:t>
            </a:r>
            <a:r>
              <a:rPr lang="en-GB" i="1" smtClean="0"/>
              <a:t>Research Scope</a:t>
            </a:r>
          </a:p>
        </p:txBody>
      </p:sp>
      <p:sp>
        <p:nvSpPr>
          <p:cNvPr id="29699" name="Content Placeholder 2"/>
          <p:cNvSpPr>
            <a:spLocks noGrp="1"/>
          </p:cNvSpPr>
          <p:nvPr>
            <p:ph idx="1"/>
          </p:nvPr>
        </p:nvSpPr>
        <p:spPr>
          <a:xfrm>
            <a:off x="457200" y="1600200"/>
            <a:ext cx="8229600" cy="4114800"/>
          </a:xfrm>
        </p:spPr>
        <p:txBody>
          <a:bodyPr/>
          <a:lstStyle/>
          <a:p>
            <a:pPr eaLnBrk="1" hangingPunct="1"/>
            <a:r>
              <a:rPr lang="en-AU" sz="2400" b="1" smtClean="0"/>
              <a:t>Health Services Research (HSR) </a:t>
            </a:r>
          </a:p>
          <a:p>
            <a:pPr eaLnBrk="1" hangingPunct="1"/>
            <a:endParaRPr lang="en-AU" sz="1000" b="1" smtClean="0"/>
          </a:p>
          <a:p>
            <a:pPr eaLnBrk="1" hangingPunct="1"/>
            <a:r>
              <a:rPr lang="en-AU" sz="2400" smtClean="0"/>
              <a:t>HSR</a:t>
            </a:r>
            <a:r>
              <a:rPr lang="en-US" sz="2400" smtClean="0"/>
              <a:t> defined as research with the aim of improving patient outcomes (safety, effectiveness and experience), and evaluating the organisation, management, finances, and delivery of healthcare. It encompasses clinical epidemiology and clinical trials to demonstrate the effectiveness of interventions (phase III, health technology assessment)</a:t>
            </a:r>
          </a:p>
          <a:p>
            <a:pPr eaLnBrk="1" hangingPunct="1"/>
            <a:r>
              <a:rPr lang="en-US" sz="1000" smtClean="0"/>
              <a:t>  </a:t>
            </a:r>
          </a:p>
          <a:p>
            <a:pPr eaLnBrk="1" hangingPunct="1"/>
            <a:r>
              <a:rPr lang="en-US" sz="2400" smtClean="0"/>
              <a:t>Basic science (animal and ‘bench-top’) studies and early stage safety and efficacy clinical trails (phase I &amp; II) are exluded</a:t>
            </a:r>
            <a:endParaRPr lang="en-GB" sz="2400" smtClean="0"/>
          </a:p>
          <a:p>
            <a:pPr eaLnBrk="1" hangingPunct="1"/>
            <a:endParaRPr lang="en-GB" sz="2400" smtClean="0"/>
          </a:p>
          <a:p>
            <a:pPr eaLnBrk="1" hangingPunct="1"/>
            <a:endParaRPr lang="en-GB" sz="2000" smtClean="0"/>
          </a:p>
          <a:p>
            <a:pPr eaLnBrk="1" hangingPunct="1"/>
            <a:endParaRPr lang="en-GB" sz="2400" smtClean="0"/>
          </a:p>
        </p:txBody>
      </p:sp>
      <p:pic>
        <p:nvPicPr>
          <p:cNvPr id="29700" name="Picture 4"/>
          <p:cNvPicPr>
            <a:picLocks noChangeAspect="1"/>
          </p:cNvPicPr>
          <p:nvPr/>
        </p:nvPicPr>
        <p:blipFill>
          <a:blip r:embed="rId2"/>
          <a:srcRect/>
          <a:stretch>
            <a:fillRect/>
          </a:stretch>
        </p:blipFill>
        <p:spPr bwMode="auto">
          <a:xfrm>
            <a:off x="57150" y="5972175"/>
            <a:ext cx="3006725" cy="84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Health Services Research (HSR)</a:t>
            </a:r>
          </a:p>
        </p:txBody>
      </p:sp>
      <p:sp>
        <p:nvSpPr>
          <p:cNvPr id="3" name="Content Placeholder 2"/>
          <p:cNvSpPr>
            <a:spLocks noGrp="1"/>
          </p:cNvSpPr>
          <p:nvPr>
            <p:ph idx="1"/>
          </p:nvPr>
        </p:nvSpPr>
        <p:spPr>
          <a:xfrm>
            <a:off x="457200" y="1600200"/>
            <a:ext cx="8432800" cy="4525963"/>
          </a:xfrm>
        </p:spPr>
        <p:txBody>
          <a:bodyPr>
            <a:normAutofit/>
          </a:bodyPr>
          <a:lstStyle/>
          <a:p>
            <a:pPr eaLnBrk="1" hangingPunct="1"/>
            <a:r>
              <a:rPr lang="en-US" sz="3000" smtClean="0"/>
              <a:t>HSR = Research on people									</a:t>
            </a:r>
            <a:r>
              <a:rPr lang="en-US" sz="3000" i="1" smtClean="0"/>
              <a:t>(not animals or test-tubes)</a:t>
            </a:r>
          </a:p>
          <a:p>
            <a:pPr eaLnBrk="1" hangingPunct="1"/>
            <a:endParaRPr lang="en-US" sz="1600" smtClean="0"/>
          </a:p>
          <a:p>
            <a:pPr eaLnBrk="1" hangingPunct="1"/>
            <a:r>
              <a:rPr lang="en-US" sz="3000" smtClean="0"/>
              <a:t>HSR aim is improving patient outcomes by evaluating the organisation, management, finances, and delivery of healthcare. </a:t>
            </a:r>
          </a:p>
          <a:p>
            <a:pPr eaLnBrk="1" hangingPunct="1"/>
            <a:endParaRPr lang="en-US" sz="1600" smtClean="0"/>
          </a:p>
          <a:p>
            <a:pPr eaLnBrk="1" hangingPunct="1"/>
            <a:r>
              <a:rPr lang="en-US" sz="3000" smtClean="0"/>
              <a:t>"Second translational gap”		     							= effectiveness to implementation and beyond</a:t>
            </a:r>
          </a:p>
          <a:p>
            <a:pPr eaLnBrk="1" hangingPunct="1"/>
            <a:endParaRPr lang="en-US" sz="3000" smtClean="0"/>
          </a:p>
          <a:p>
            <a:pPr eaLnBrk="1" hangingPunct="1"/>
            <a:endParaRPr lang="en-US" sz="1900" smtClean="0"/>
          </a:p>
          <a:p>
            <a:pPr eaLnBrk="1" hangingPunct="1"/>
            <a:endParaRPr lang="en-US" sz="3000" smtClean="0"/>
          </a:p>
        </p:txBody>
      </p:sp>
      <p:pic>
        <p:nvPicPr>
          <p:cNvPr id="30724" name="Picture 4"/>
          <p:cNvPicPr>
            <a:picLocks noChangeAspect="1"/>
          </p:cNvPicPr>
          <p:nvPr/>
        </p:nvPicPr>
        <p:blipFill>
          <a:blip r:embed="rId2"/>
          <a:srcRect/>
          <a:stretch>
            <a:fillRect/>
          </a:stretch>
        </p:blipFill>
        <p:spPr bwMode="auto">
          <a:xfrm>
            <a:off x="57150" y="5972175"/>
            <a:ext cx="3006725" cy="84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eaLnBrk="1" hangingPunct="1"/>
            <a:r>
              <a:rPr lang="en-US" smtClean="0"/>
              <a:t>E</a:t>
            </a:r>
          </a:p>
        </p:txBody>
      </p:sp>
      <p:pic>
        <p:nvPicPr>
          <p:cNvPr id="31747" name="Picture 3"/>
          <p:cNvPicPr>
            <a:picLocks noChangeAspect="1"/>
          </p:cNvPicPr>
          <p:nvPr/>
        </p:nvPicPr>
        <p:blipFill>
          <a:blip r:embed="rId2"/>
          <a:srcRect/>
          <a:stretch>
            <a:fillRect/>
          </a:stretch>
        </p:blipFill>
        <p:spPr bwMode="auto">
          <a:xfrm>
            <a:off x="-9525" y="1417638"/>
            <a:ext cx="9153525" cy="3363912"/>
          </a:xfrm>
          <a:prstGeom prst="rect">
            <a:avLst/>
          </a:prstGeom>
          <a:noFill/>
          <a:ln w="9525">
            <a:noFill/>
            <a:miter lim="800000"/>
            <a:headEnd/>
            <a:tailEnd/>
          </a:ln>
        </p:spPr>
      </p:pic>
      <p:sp>
        <p:nvSpPr>
          <p:cNvPr id="5" name="Rectangle 4"/>
          <p:cNvSpPr/>
          <p:nvPr/>
        </p:nvSpPr>
        <p:spPr>
          <a:xfrm>
            <a:off x="4133850" y="1417638"/>
            <a:ext cx="4868863" cy="3363912"/>
          </a:xfrm>
          <a:prstGeom prst="rect">
            <a:avLst/>
          </a:prstGeom>
          <a:solidFill>
            <a:srgbClr val="EEECE1">
              <a:alpha val="12157"/>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749" name="TextBox 5"/>
          <p:cNvSpPr txBox="1">
            <a:spLocks noChangeArrowheads="1"/>
          </p:cNvSpPr>
          <p:nvPr/>
        </p:nvSpPr>
        <p:spPr bwMode="auto">
          <a:xfrm>
            <a:off x="6599238" y="6475413"/>
            <a:ext cx="2544762" cy="369887"/>
          </a:xfrm>
          <a:prstGeom prst="rect">
            <a:avLst/>
          </a:prstGeom>
          <a:noFill/>
          <a:ln w="9525">
            <a:noFill/>
            <a:miter lim="800000"/>
            <a:headEnd/>
            <a:tailEnd/>
          </a:ln>
        </p:spPr>
        <p:txBody>
          <a:bodyPr wrap="none">
            <a:spAutoFit/>
          </a:bodyPr>
          <a:lstStyle/>
          <a:p>
            <a:r>
              <a:rPr lang="en-US"/>
              <a:t>Cooksey  </a:t>
            </a:r>
            <a:r>
              <a:rPr lang="en-US" i="1"/>
              <a:t>HMSO  </a:t>
            </a:r>
            <a:r>
              <a:rPr lang="en-US"/>
              <a:t>2005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Health Services Research (HSR)</a:t>
            </a:r>
          </a:p>
        </p:txBody>
      </p:sp>
      <p:sp>
        <p:nvSpPr>
          <p:cNvPr id="32771" name="Content Placeholder 2"/>
          <p:cNvSpPr>
            <a:spLocks noGrp="1"/>
          </p:cNvSpPr>
          <p:nvPr>
            <p:ph idx="1"/>
          </p:nvPr>
        </p:nvSpPr>
        <p:spPr/>
        <p:txBody>
          <a:bodyPr/>
          <a:lstStyle/>
          <a:p>
            <a:pPr eaLnBrk="1" hangingPunct="1"/>
            <a:r>
              <a:rPr lang="en-US" smtClean="0"/>
              <a:t>Observational and Experimental designs</a:t>
            </a:r>
          </a:p>
          <a:p>
            <a:pPr eaLnBrk="1" hangingPunct="1"/>
            <a:r>
              <a:rPr lang="en-US" smtClean="0"/>
              <a:t>Quantitative and Qualitative methods</a:t>
            </a:r>
          </a:p>
          <a:p>
            <a:pPr eaLnBrk="1" hangingPunct="1"/>
            <a:r>
              <a:rPr lang="en-US" smtClean="0"/>
              <a:t>Mixed methods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12900" y="274638"/>
            <a:ext cx="5934075" cy="1143000"/>
          </a:xfrm>
        </p:spPr>
        <p:txBody>
          <a:bodyPr/>
          <a:lstStyle/>
          <a:p>
            <a:pPr eaLnBrk="1" hangingPunct="1"/>
            <a:r>
              <a:rPr lang="en-GB" smtClean="0"/>
              <a:t>HSRC: </a:t>
            </a:r>
            <a:r>
              <a:rPr lang="en-GB" i="1" smtClean="0"/>
              <a:t>Aims</a:t>
            </a:r>
          </a:p>
        </p:txBody>
      </p:sp>
      <p:sp>
        <p:nvSpPr>
          <p:cNvPr id="33795" name="Content Placeholder 2"/>
          <p:cNvSpPr>
            <a:spLocks noGrp="1"/>
          </p:cNvSpPr>
          <p:nvPr>
            <p:ph idx="1"/>
          </p:nvPr>
        </p:nvSpPr>
        <p:spPr>
          <a:xfrm>
            <a:off x="457200" y="1600200"/>
            <a:ext cx="8229600" cy="4183063"/>
          </a:xfrm>
        </p:spPr>
        <p:txBody>
          <a:bodyPr/>
          <a:lstStyle/>
          <a:p>
            <a:pPr eaLnBrk="1" hangingPunct="1"/>
            <a:r>
              <a:rPr lang="en-US" sz="2800" smtClean="0"/>
              <a:t>Initiating and coordinating large scale clinical audits</a:t>
            </a:r>
          </a:p>
          <a:p>
            <a:pPr eaLnBrk="1" hangingPunct="1"/>
            <a:endParaRPr lang="en-US" sz="1000" smtClean="0"/>
          </a:p>
          <a:p>
            <a:pPr eaLnBrk="1" hangingPunct="1"/>
            <a:r>
              <a:rPr lang="en-US" sz="2800" smtClean="0"/>
              <a:t>Methodological innovation in clinical measurement</a:t>
            </a:r>
          </a:p>
          <a:p>
            <a:pPr eaLnBrk="1" hangingPunct="1"/>
            <a:endParaRPr lang="en-US" sz="1000" smtClean="0"/>
          </a:p>
          <a:p>
            <a:pPr eaLnBrk="1" hangingPunct="1"/>
            <a:r>
              <a:rPr lang="en-US" sz="2800" smtClean="0"/>
              <a:t>Conducting and facilitating research to improve patient outcomes</a:t>
            </a:r>
            <a:endParaRPr lang="en-GB" sz="2800" smtClean="0"/>
          </a:p>
        </p:txBody>
      </p:sp>
      <p:pic>
        <p:nvPicPr>
          <p:cNvPr id="33796" name="Picture 4"/>
          <p:cNvPicPr>
            <a:picLocks noChangeAspect="1"/>
          </p:cNvPicPr>
          <p:nvPr/>
        </p:nvPicPr>
        <p:blipFill>
          <a:blip r:embed="rId2"/>
          <a:srcRect/>
          <a:stretch>
            <a:fillRect/>
          </a:stretch>
        </p:blipFill>
        <p:spPr bwMode="auto">
          <a:xfrm>
            <a:off x="57150" y="5972175"/>
            <a:ext cx="3006725" cy="84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HSR and Anaesthesia</a:t>
            </a:r>
          </a:p>
        </p:txBody>
      </p:sp>
      <p:sp>
        <p:nvSpPr>
          <p:cNvPr id="16387" name="Content Placeholder 2"/>
          <p:cNvSpPr>
            <a:spLocks noGrp="1"/>
          </p:cNvSpPr>
          <p:nvPr>
            <p:ph idx="1"/>
          </p:nvPr>
        </p:nvSpPr>
        <p:spPr/>
        <p:txBody>
          <a:bodyPr/>
          <a:lstStyle/>
          <a:p>
            <a:pPr eaLnBrk="1" hangingPunct="1"/>
            <a:r>
              <a:rPr lang="en-US" sz="2800" smtClean="0"/>
              <a:t>National Institute of Academic Anaesthesia (NIAA)</a:t>
            </a:r>
          </a:p>
          <a:p>
            <a:pPr eaLnBrk="1" hangingPunct="1"/>
            <a:r>
              <a:rPr lang="en-US" sz="2800" smtClean="0"/>
              <a:t>NIAA Health Services Research Centre (HSRC)</a:t>
            </a:r>
          </a:p>
          <a:p>
            <a:pPr eaLnBrk="1" hangingPunct="1"/>
            <a:r>
              <a:rPr lang="en-US" sz="2800" smtClean="0"/>
              <a:t>National Audit Projects (NAPs)</a:t>
            </a:r>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600200" y="274638"/>
            <a:ext cx="5934075" cy="1143000"/>
          </a:xfrm>
        </p:spPr>
        <p:txBody>
          <a:bodyPr/>
          <a:lstStyle/>
          <a:p>
            <a:pPr eaLnBrk="1" hangingPunct="1"/>
            <a:r>
              <a:rPr lang="en-GB" smtClean="0"/>
              <a:t>HSRC: </a:t>
            </a:r>
            <a:r>
              <a:rPr lang="en-GB" i="1" smtClean="0"/>
              <a:t>Initiatives</a:t>
            </a:r>
          </a:p>
        </p:txBody>
      </p:sp>
      <p:sp>
        <p:nvSpPr>
          <p:cNvPr id="34819" name="Content Placeholder 2"/>
          <p:cNvSpPr>
            <a:spLocks noGrp="1"/>
          </p:cNvSpPr>
          <p:nvPr>
            <p:ph idx="1"/>
          </p:nvPr>
        </p:nvSpPr>
        <p:spPr>
          <a:xfrm>
            <a:off x="457200" y="1600200"/>
            <a:ext cx="8229600" cy="4183063"/>
          </a:xfrm>
        </p:spPr>
        <p:txBody>
          <a:bodyPr/>
          <a:lstStyle/>
          <a:p>
            <a:pPr eaLnBrk="1" hangingPunct="1"/>
            <a:r>
              <a:rPr lang="en-US" sz="2800" smtClean="0"/>
              <a:t>RCoA National Audit Program (NAPs)</a:t>
            </a:r>
          </a:p>
          <a:p>
            <a:pPr eaLnBrk="1" hangingPunct="1"/>
            <a:endParaRPr lang="en-US" sz="1000" smtClean="0"/>
          </a:p>
          <a:p>
            <a:pPr eaLnBrk="1" hangingPunct="1"/>
            <a:r>
              <a:rPr lang="en-US" sz="2800" smtClean="0"/>
              <a:t>Integrated Perioperative Outcomes Network (iPON)</a:t>
            </a:r>
            <a:endParaRPr lang="en-US" sz="2400" smtClean="0"/>
          </a:p>
          <a:p>
            <a:pPr lvl="1" eaLnBrk="1" hangingPunct="1"/>
            <a:r>
              <a:rPr lang="en-US" sz="2400" smtClean="0"/>
              <a:t>Hip Fracture Anaesthesia Network (HipFAN)</a:t>
            </a:r>
          </a:p>
          <a:p>
            <a:pPr lvl="1" eaLnBrk="1" hangingPunct="1"/>
            <a:r>
              <a:rPr lang="en-US" sz="2400" smtClean="0"/>
              <a:t>Emergency Laparotomy Network (ELN)</a:t>
            </a:r>
          </a:p>
          <a:p>
            <a:pPr eaLnBrk="1" hangingPunct="1"/>
            <a:endParaRPr lang="en-US" sz="1000" smtClean="0"/>
          </a:p>
          <a:p>
            <a:pPr eaLnBrk="1" hangingPunct="1"/>
            <a:r>
              <a:rPr lang="en-US" sz="2800" smtClean="0"/>
              <a:t>Clinical Measures Development Program</a:t>
            </a:r>
          </a:p>
          <a:p>
            <a:pPr eaLnBrk="1" hangingPunct="1"/>
            <a:endParaRPr lang="en-US" sz="1000" smtClean="0"/>
          </a:p>
          <a:p>
            <a:pPr eaLnBrk="1" hangingPunct="1"/>
            <a:r>
              <a:rPr lang="en-US" sz="2800" smtClean="0"/>
              <a:t>UK Perioperative Clinical Research Forum (UKPCRF)</a:t>
            </a:r>
          </a:p>
          <a:p>
            <a:pPr eaLnBrk="1" hangingPunct="1"/>
            <a:endParaRPr lang="en-US" sz="1000" smtClean="0"/>
          </a:p>
          <a:p>
            <a:pPr eaLnBrk="1" hangingPunct="1"/>
            <a:r>
              <a:rPr lang="en-US" sz="2800" smtClean="0"/>
              <a:t>HSRC Fellowship Program</a:t>
            </a:r>
          </a:p>
          <a:p>
            <a:pPr eaLnBrk="1" hangingPunct="1"/>
            <a:endParaRPr lang="en-US" sz="1000" smtClean="0"/>
          </a:p>
          <a:p>
            <a:pPr eaLnBrk="1" hangingPunct="1"/>
            <a:endParaRPr lang="en-US" sz="1000" smtClean="0"/>
          </a:p>
          <a:p>
            <a:pPr eaLnBrk="1" hangingPunct="1">
              <a:buFont typeface="Arial" charset="0"/>
              <a:buNone/>
            </a:pPr>
            <a:endParaRPr lang="en-US" sz="1000" smtClean="0"/>
          </a:p>
          <a:p>
            <a:pPr eaLnBrk="1" hangingPunct="1"/>
            <a:endParaRPr lang="en-US" sz="1000" smtClean="0"/>
          </a:p>
          <a:p>
            <a:pPr eaLnBrk="1" hangingPunct="1"/>
            <a:endParaRPr lang="en-GB" sz="2400" smtClean="0"/>
          </a:p>
        </p:txBody>
      </p:sp>
      <p:pic>
        <p:nvPicPr>
          <p:cNvPr id="34820" name="Picture 4"/>
          <p:cNvPicPr>
            <a:picLocks noChangeAspect="1"/>
          </p:cNvPicPr>
          <p:nvPr/>
        </p:nvPicPr>
        <p:blipFill>
          <a:blip r:embed="rId2"/>
          <a:srcRect/>
          <a:stretch>
            <a:fillRect/>
          </a:stretch>
        </p:blipFill>
        <p:spPr bwMode="auto">
          <a:xfrm>
            <a:off x="57150" y="5972175"/>
            <a:ext cx="3006725" cy="84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p:txBody>
          <a:bodyPr/>
          <a:lstStyle/>
          <a:p>
            <a:pPr eaLnBrk="1" hangingPunct="1"/>
            <a:endParaRPr lang="en-GB"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smtClean="0"/>
          </a:p>
        </p:txBody>
      </p:sp>
      <p:pic>
        <p:nvPicPr>
          <p:cNvPr id="2054" name="Picture 6"/>
          <p:cNvPicPr>
            <a:picLocks noChangeAspect="1" noChangeArrowheads="1"/>
          </p:cNvPicPr>
          <p:nvPr/>
        </p:nvPicPr>
        <p:blipFill>
          <a:blip r:embed="rId2"/>
          <a:srcRect/>
          <a:stretch>
            <a:fillRect/>
          </a:stretch>
        </p:blipFill>
        <p:spPr bwMode="auto">
          <a:xfrm>
            <a:off x="381000" y="304800"/>
            <a:ext cx="2994025" cy="4249738"/>
          </a:xfrm>
          <a:prstGeom prst="rect">
            <a:avLst/>
          </a:prstGeom>
          <a:noFill/>
          <a:ln w="9525">
            <a:solidFill>
              <a:schemeClr val="tx1"/>
            </a:solidFill>
            <a:miter lim="800000"/>
            <a:headEnd/>
            <a:tailEnd/>
          </a:ln>
          <a:effectLst>
            <a:outerShdw blurRad="63500" dist="63500" dir="2700000" algn="tl" rotWithShape="0">
              <a:srgbClr val="000000">
                <a:alpha val="43000"/>
              </a:srgbClr>
            </a:outerShdw>
          </a:effectLst>
        </p:spPr>
      </p:pic>
      <p:pic>
        <p:nvPicPr>
          <p:cNvPr id="2052" name="Picture 2"/>
          <p:cNvPicPr>
            <a:picLocks noChangeAspect="1" noChangeArrowheads="1"/>
          </p:cNvPicPr>
          <p:nvPr/>
        </p:nvPicPr>
        <p:blipFill>
          <a:blip r:embed="rId3"/>
          <a:srcRect/>
          <a:stretch>
            <a:fillRect/>
          </a:stretch>
        </p:blipFill>
        <p:spPr bwMode="auto">
          <a:xfrm>
            <a:off x="2395538" y="1290638"/>
            <a:ext cx="3030537" cy="4275137"/>
          </a:xfrm>
          <a:prstGeom prst="rect">
            <a:avLst/>
          </a:prstGeom>
          <a:noFill/>
          <a:ln w="9525">
            <a:solidFill>
              <a:schemeClr val="tx1"/>
            </a:solidFill>
            <a:miter lim="800000"/>
            <a:headEnd/>
            <a:tailEnd/>
          </a:ln>
          <a:effectLst>
            <a:outerShdw blurRad="63500" dist="63500" dir="2700000" algn="tl" rotWithShape="0">
              <a:srgbClr val="000000">
                <a:alpha val="43000"/>
              </a:srgbClr>
            </a:outerShdw>
          </a:effectLst>
        </p:spPr>
      </p:pic>
      <p:pic>
        <p:nvPicPr>
          <p:cNvPr id="2053" name="Picture 3"/>
          <p:cNvPicPr>
            <a:picLocks noChangeAspect="1" noChangeArrowheads="1"/>
          </p:cNvPicPr>
          <p:nvPr/>
        </p:nvPicPr>
        <p:blipFill>
          <a:blip r:embed="rId4"/>
          <a:srcRect/>
          <a:stretch>
            <a:fillRect/>
          </a:stretch>
        </p:blipFill>
        <p:spPr bwMode="auto">
          <a:xfrm>
            <a:off x="4840288" y="415925"/>
            <a:ext cx="4017962" cy="5697538"/>
          </a:xfrm>
          <a:prstGeom prst="rect">
            <a:avLst/>
          </a:prstGeom>
          <a:noFill/>
          <a:ln w="9525">
            <a:solidFill>
              <a:schemeClr val="tx1"/>
            </a:solidFill>
            <a:miter lim="800000"/>
            <a:headEnd/>
            <a:tailEnd/>
          </a:ln>
          <a:effectLst>
            <a:outerShdw blurRad="63500" dist="63500" dir="2700000" algn="tl" rotWithShape="0">
              <a:srgbClr val="000000">
                <a:alpha val="43000"/>
              </a:srgbClr>
            </a:outerShdw>
          </a:effectLst>
        </p:spPr>
      </p:pic>
      <p:pic>
        <p:nvPicPr>
          <p:cNvPr id="35847" name="Picture 4"/>
          <p:cNvPicPr>
            <a:picLocks noChangeAspect="1"/>
          </p:cNvPicPr>
          <p:nvPr/>
        </p:nvPicPr>
        <p:blipFill>
          <a:blip r:embed="rId5"/>
          <a:srcRect/>
          <a:stretch>
            <a:fillRect/>
          </a:stretch>
        </p:blipFill>
        <p:spPr bwMode="auto">
          <a:xfrm>
            <a:off x="57150" y="5972175"/>
            <a:ext cx="3006725" cy="84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National Audit Projects</a:t>
            </a:r>
          </a:p>
        </p:txBody>
      </p:sp>
      <p:sp>
        <p:nvSpPr>
          <p:cNvPr id="36867" name="Content Placeholder 2"/>
          <p:cNvSpPr>
            <a:spLocks noGrp="1"/>
          </p:cNvSpPr>
          <p:nvPr>
            <p:ph idx="1"/>
          </p:nvPr>
        </p:nvSpPr>
        <p:spPr/>
        <p:txBody>
          <a:bodyPr/>
          <a:lstStyle/>
          <a:p>
            <a:pPr eaLnBrk="1" hangingPunct="1"/>
            <a:r>
              <a:rPr lang="en-US" smtClean="0"/>
              <a:t>Discrete projects (fixed duration)</a:t>
            </a:r>
          </a:p>
          <a:p>
            <a:pPr eaLnBrk="1" hangingPunct="1"/>
            <a:r>
              <a:rPr lang="en-US" smtClean="0"/>
              <a:t>Rare events</a:t>
            </a:r>
          </a:p>
          <a:p>
            <a:pPr eaLnBrk="1" hangingPunct="1"/>
            <a:r>
              <a:rPr lang="en-US" smtClean="0"/>
              <a:t>Aims</a:t>
            </a:r>
          </a:p>
          <a:p>
            <a:pPr lvl="1" eaLnBrk="1" hangingPunct="1"/>
            <a:r>
              <a:rPr lang="en-US" smtClean="0"/>
              <a:t>Incidence</a:t>
            </a:r>
          </a:p>
          <a:p>
            <a:pPr lvl="1" eaLnBrk="1" hangingPunct="1"/>
            <a:r>
              <a:rPr lang="en-US" smtClean="0"/>
              <a:t>Consequences</a:t>
            </a:r>
          </a:p>
          <a:p>
            <a:pPr lvl="1" eaLnBrk="1" hangingPunct="1"/>
            <a:r>
              <a:rPr lang="en-US" smtClean="0"/>
              <a:t>Lessons learned	</a:t>
            </a:r>
          </a:p>
          <a:p>
            <a:pPr eaLnBrk="1" hangingPunct="1"/>
            <a:r>
              <a:rPr lang="en-US" smtClean="0"/>
              <a:t>+/- Specialist Society input</a:t>
            </a:r>
          </a:p>
          <a:p>
            <a:pPr eaLnBrk="1" hangingPunct="1"/>
            <a:endParaRPr lang="en-US" smtClean="0"/>
          </a:p>
        </p:txBody>
      </p:sp>
      <p:pic>
        <p:nvPicPr>
          <p:cNvPr id="36868" name="Picture 4"/>
          <p:cNvPicPr>
            <a:picLocks noChangeAspect="1"/>
          </p:cNvPicPr>
          <p:nvPr/>
        </p:nvPicPr>
        <p:blipFill>
          <a:blip r:embed="rId2"/>
          <a:srcRect/>
          <a:stretch>
            <a:fillRect/>
          </a:stretch>
        </p:blipFill>
        <p:spPr bwMode="auto">
          <a:xfrm>
            <a:off x="57150" y="5972175"/>
            <a:ext cx="3006725" cy="84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endParaRPr lang="en-US" smtClean="0"/>
          </a:p>
        </p:txBody>
      </p:sp>
      <p:sp>
        <p:nvSpPr>
          <p:cNvPr id="37891" name="Content Placeholder 2"/>
          <p:cNvSpPr>
            <a:spLocks noGrp="1"/>
          </p:cNvSpPr>
          <p:nvPr>
            <p:ph idx="1"/>
          </p:nvPr>
        </p:nvSpPr>
        <p:spPr/>
        <p:txBody>
          <a:bodyPr/>
          <a:lstStyle/>
          <a:p>
            <a:pPr eaLnBrk="1" hangingPunct="1"/>
            <a:endParaRPr lang="en-US" smtClean="0"/>
          </a:p>
        </p:txBody>
      </p:sp>
      <p:pic>
        <p:nvPicPr>
          <p:cNvPr id="4" name="Picture 3"/>
          <p:cNvPicPr>
            <a:picLocks noChangeAspect="1"/>
          </p:cNvPicPr>
          <p:nvPr/>
        </p:nvPicPr>
        <p:blipFill>
          <a:blip r:embed="rId3"/>
          <a:stretch>
            <a:fillRect/>
          </a:stretch>
        </p:blipFill>
        <p:spPr>
          <a:xfrm>
            <a:off x="385763" y="296863"/>
            <a:ext cx="3776662" cy="4976812"/>
          </a:xfrm>
          <a:prstGeom prst="rect">
            <a:avLst/>
          </a:prstGeom>
          <a:ln>
            <a:solidFill>
              <a:schemeClr val="tx1"/>
            </a:solidFill>
          </a:ln>
          <a:effectLst>
            <a:outerShdw blurRad="63500" dist="635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2692400" y="887413"/>
            <a:ext cx="3857625" cy="4999037"/>
          </a:xfrm>
          <a:prstGeom prst="rect">
            <a:avLst/>
          </a:prstGeom>
          <a:ln>
            <a:solidFill>
              <a:schemeClr val="tx1"/>
            </a:solidFill>
          </a:ln>
          <a:effectLst>
            <a:outerShdw blurRad="63500" dist="63500" dir="2700000" algn="tl" rotWithShape="0">
              <a:srgbClr val="000000">
                <a:alpha val="43000"/>
              </a:srgbClr>
            </a:outerShdw>
          </a:effectLst>
        </p:spPr>
      </p:pic>
      <p:pic>
        <p:nvPicPr>
          <p:cNvPr id="5" name="Picture 4"/>
          <p:cNvPicPr>
            <a:picLocks noChangeAspect="1"/>
          </p:cNvPicPr>
          <p:nvPr/>
        </p:nvPicPr>
        <p:blipFill>
          <a:blip r:embed="rId5"/>
          <a:stretch>
            <a:fillRect/>
          </a:stretch>
        </p:blipFill>
        <p:spPr>
          <a:xfrm>
            <a:off x="5103813" y="1573213"/>
            <a:ext cx="3840162" cy="4976812"/>
          </a:xfrm>
          <a:prstGeom prst="rect">
            <a:avLst/>
          </a:prstGeom>
          <a:ln>
            <a:solidFill>
              <a:schemeClr val="tx1"/>
            </a:solidFill>
          </a:ln>
          <a:effectLst>
            <a:outerShdw blurRad="63500" dist="63500" dir="2700000" algn="tl" rotWithShape="0">
              <a:srgbClr val="000000">
                <a:alpha val="43000"/>
              </a:srgbClr>
            </a:outerShdw>
          </a:effectLst>
        </p:spPr>
      </p:pic>
      <p:pic>
        <p:nvPicPr>
          <p:cNvPr id="37895" name="Picture 4"/>
          <p:cNvPicPr>
            <a:picLocks noChangeAspect="1"/>
          </p:cNvPicPr>
          <p:nvPr/>
        </p:nvPicPr>
        <p:blipFill>
          <a:blip r:embed="rId6"/>
          <a:srcRect/>
          <a:stretch>
            <a:fillRect/>
          </a:stretch>
        </p:blipFill>
        <p:spPr bwMode="auto">
          <a:xfrm>
            <a:off x="57150" y="5972175"/>
            <a:ext cx="3006725" cy="84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NAP5</a:t>
            </a:r>
          </a:p>
        </p:txBody>
      </p:sp>
      <p:sp>
        <p:nvSpPr>
          <p:cNvPr id="39939" name="Content Placeholder 2"/>
          <p:cNvSpPr>
            <a:spLocks noGrp="1"/>
          </p:cNvSpPr>
          <p:nvPr>
            <p:ph idx="1"/>
          </p:nvPr>
        </p:nvSpPr>
        <p:spPr/>
        <p:txBody>
          <a:bodyPr/>
          <a:lstStyle/>
          <a:p>
            <a:pPr eaLnBrk="1" hangingPunct="1"/>
            <a:r>
              <a:rPr lang="en-US" smtClean="0"/>
              <a:t>Call for proposals (10</a:t>
            </a:r>
            <a:r>
              <a:rPr lang="en-US" baseline="30000" smtClean="0"/>
              <a:t>th</a:t>
            </a:r>
            <a:r>
              <a:rPr lang="en-US" smtClean="0"/>
              <a:t> Feb 2011)</a:t>
            </a:r>
          </a:p>
          <a:p>
            <a:pPr eaLnBrk="1" hangingPunct="1"/>
            <a:r>
              <a:rPr lang="en-US" smtClean="0"/>
              <a:t>Review of proposals</a:t>
            </a:r>
          </a:p>
          <a:p>
            <a:pPr eaLnBrk="1" hangingPunct="1"/>
            <a:r>
              <a:rPr lang="en-US" smtClean="0"/>
              <a:t>Short list</a:t>
            </a:r>
          </a:p>
          <a:p>
            <a:pPr eaLnBrk="1" hangingPunct="1"/>
            <a:r>
              <a:rPr lang="en-US" smtClean="0"/>
              <a:t>Feasibility assessment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NAP6 and beyond</a:t>
            </a:r>
          </a:p>
        </p:txBody>
      </p:sp>
      <p:sp>
        <p:nvSpPr>
          <p:cNvPr id="40963" name="Content Placeholder 2"/>
          <p:cNvSpPr>
            <a:spLocks noGrp="1"/>
          </p:cNvSpPr>
          <p:nvPr>
            <p:ph idx="1"/>
          </p:nvPr>
        </p:nvSpPr>
        <p:spPr/>
        <p:txBody>
          <a:bodyPr/>
          <a:lstStyle/>
          <a:p>
            <a:pPr eaLnBrk="1" hangingPunct="1"/>
            <a:r>
              <a:rPr lang="en-US" smtClean="0"/>
              <a:t>Open calls for proposals</a:t>
            </a:r>
          </a:p>
          <a:p>
            <a:pPr eaLnBrk="1" hangingPunct="1"/>
            <a:r>
              <a:rPr lang="en-US" smtClean="0"/>
              <a:t>Peer review</a:t>
            </a:r>
          </a:p>
          <a:p>
            <a:pPr eaLnBrk="1" hangingPunct="1"/>
            <a:r>
              <a:rPr lang="en-US" smtClean="0"/>
              <a:t>Feasibility assessment</a:t>
            </a:r>
          </a:p>
          <a:p>
            <a:pPr eaLnBrk="1" hangingPunct="1"/>
            <a:r>
              <a:rPr lang="en-US" smtClean="0"/>
              <a:t>Regular cycle </a:t>
            </a:r>
          </a:p>
          <a:p>
            <a:pPr eaLnBrk="1" hangingPunct="1"/>
            <a:r>
              <a:rPr lang="en-US" smtClean="0"/>
              <a:t>Parallel streams</a:t>
            </a:r>
          </a:p>
          <a:p>
            <a:pPr eaLnBrk="1" hangingPunct="1"/>
            <a:r>
              <a:rPr lang="en-US" smtClean="0"/>
              <a:t>Exploration of alternative methodologies</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5934075" cy="1143000"/>
          </a:xfrm>
        </p:spPr>
        <p:txBody>
          <a:bodyPr/>
          <a:lstStyle/>
          <a:p>
            <a:pPr algn="l" eaLnBrk="1" hangingPunct="1"/>
            <a:r>
              <a:rPr lang="en-GB" smtClean="0"/>
              <a:t>Summary</a:t>
            </a:r>
          </a:p>
        </p:txBody>
      </p:sp>
      <p:sp>
        <p:nvSpPr>
          <p:cNvPr id="41987" name="Content Placeholder 2"/>
          <p:cNvSpPr>
            <a:spLocks noGrp="1"/>
          </p:cNvSpPr>
          <p:nvPr>
            <p:ph idx="1"/>
          </p:nvPr>
        </p:nvSpPr>
        <p:spPr>
          <a:xfrm>
            <a:off x="457200" y="1600200"/>
            <a:ext cx="8229600" cy="4183063"/>
          </a:xfrm>
        </p:spPr>
        <p:txBody>
          <a:bodyPr/>
          <a:lstStyle/>
          <a:p>
            <a:pPr eaLnBrk="1" hangingPunct="1"/>
            <a:r>
              <a:rPr lang="en-GB" sz="2800" smtClean="0"/>
              <a:t>Congratulate NAP4 team</a:t>
            </a:r>
          </a:p>
          <a:p>
            <a:pPr eaLnBrk="1" hangingPunct="1"/>
            <a:endParaRPr lang="en-GB" sz="2800" smtClean="0"/>
          </a:p>
          <a:p>
            <a:pPr eaLnBrk="1" hangingPunct="1"/>
            <a:r>
              <a:rPr lang="en-GB" sz="2800" smtClean="0"/>
              <a:t>NAPs become part of HSRC activity</a:t>
            </a:r>
          </a:p>
          <a:p>
            <a:pPr eaLnBrk="1" hangingPunct="1"/>
            <a:endParaRPr lang="en-GB" sz="2800" smtClean="0"/>
          </a:p>
          <a:p>
            <a:pPr eaLnBrk="1" hangingPunct="1"/>
            <a:r>
              <a:rPr lang="en-US" sz="2800" smtClean="0"/>
              <a:t>HSRC = NIAA body located at the RCoA</a:t>
            </a:r>
          </a:p>
          <a:p>
            <a:pPr eaLnBrk="1" hangingPunct="1">
              <a:buFont typeface="Arial" charset="0"/>
              <a:buNone/>
            </a:pPr>
            <a:endParaRPr lang="en-US" sz="2800" smtClean="0"/>
          </a:p>
          <a:p>
            <a:pPr eaLnBrk="1" hangingPunct="1"/>
            <a:r>
              <a:rPr lang="en-GB" sz="2800" smtClean="0"/>
              <a:t>On-going cycle of NAPs with open calls for proposals</a:t>
            </a:r>
          </a:p>
          <a:p>
            <a:pPr eaLnBrk="1" hangingPunct="1"/>
            <a:endParaRPr lang="en-GB" sz="2800" smtClean="0"/>
          </a:p>
          <a:p>
            <a:pPr eaLnBrk="1" hangingPunct="1"/>
            <a:endParaRPr lang="en-GB" sz="2800" smtClean="0"/>
          </a:p>
          <a:p>
            <a:pPr eaLnBrk="1" hangingPunct="1"/>
            <a:endParaRPr lang="en-GB" sz="2800" smtClean="0"/>
          </a:p>
          <a:p>
            <a:pPr eaLnBrk="1" hangingPunct="1"/>
            <a:endParaRPr lang="en-GB" sz="2800" smtClean="0"/>
          </a:p>
          <a:p>
            <a:pPr eaLnBrk="1" hangingPunct="1"/>
            <a:endParaRPr lang="en-GB" sz="2800" smtClean="0"/>
          </a:p>
        </p:txBody>
      </p:sp>
      <p:pic>
        <p:nvPicPr>
          <p:cNvPr id="41988" name="Picture 3" descr="hsrc_footer_final"/>
          <p:cNvPicPr>
            <a:picLocks noChangeAspect="1"/>
          </p:cNvPicPr>
          <p:nvPr/>
        </p:nvPicPr>
        <p:blipFill>
          <a:blip r:embed="rId2"/>
          <a:srcRect/>
          <a:stretch>
            <a:fillRect/>
          </a:stretch>
        </p:blipFill>
        <p:spPr bwMode="auto">
          <a:xfrm>
            <a:off x="0" y="5715000"/>
            <a:ext cx="9144000" cy="1143000"/>
          </a:xfrm>
          <a:prstGeom prst="rect">
            <a:avLst/>
          </a:prstGeom>
          <a:noFill/>
          <a:ln w="9525">
            <a:noFill/>
            <a:miter lim="800000"/>
            <a:headEnd/>
            <a:tailEnd/>
          </a:ln>
        </p:spPr>
      </p:pic>
      <p:pic>
        <p:nvPicPr>
          <p:cNvPr id="41989" name="Picture 4"/>
          <p:cNvPicPr>
            <a:picLocks noChangeAspect="1"/>
          </p:cNvPicPr>
          <p:nvPr/>
        </p:nvPicPr>
        <p:blipFill>
          <a:blip r:embed="rId3"/>
          <a:srcRect/>
          <a:stretch>
            <a:fillRect/>
          </a:stretch>
        </p:blipFill>
        <p:spPr bwMode="auto">
          <a:xfrm>
            <a:off x="6080125" y="57150"/>
            <a:ext cx="3006725" cy="84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98700" y="196850"/>
            <a:ext cx="4543425" cy="6443663"/>
          </a:xfrm>
          <a:prstGeom prst="rect">
            <a:avLst/>
          </a:prstGeom>
          <a:ln>
            <a:solidFill>
              <a:schemeClr val="tx1"/>
            </a:solidFill>
          </a:ln>
          <a:effectLst>
            <a:outerShdw blurRad="63500" dist="762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2738" y="1493838"/>
            <a:ext cx="3370262" cy="4779962"/>
          </a:xfrm>
          <a:prstGeom prst="rect">
            <a:avLst/>
          </a:prstGeom>
          <a:ln>
            <a:solidFill>
              <a:schemeClr val="tx1"/>
            </a:solidFill>
          </a:ln>
          <a:effectLst>
            <a:outerShdw blurRad="63500" dist="76200" dir="2700000" algn="tl" rotWithShape="0">
              <a:srgbClr val="000000">
                <a:alpha val="43000"/>
              </a:srgbClr>
            </a:outerShdw>
          </a:effectLst>
        </p:spPr>
      </p:pic>
      <p:sp>
        <p:nvSpPr>
          <p:cNvPr id="18435" name="Content Placeholder 2"/>
          <p:cNvSpPr>
            <a:spLocks noGrp="1"/>
          </p:cNvSpPr>
          <p:nvPr>
            <p:ph idx="1"/>
          </p:nvPr>
        </p:nvSpPr>
        <p:spPr>
          <a:xfrm>
            <a:off x="3952875" y="1466850"/>
            <a:ext cx="5022850" cy="4183063"/>
          </a:xfrm>
        </p:spPr>
        <p:txBody>
          <a:bodyPr/>
          <a:lstStyle/>
          <a:p>
            <a:pPr marL="0" indent="0" eaLnBrk="1" hangingPunct="1">
              <a:buFont typeface="Arial" charset="0"/>
              <a:buNone/>
            </a:pPr>
            <a:r>
              <a:rPr lang="en-GB" sz="2400" b="1" smtClean="0"/>
              <a:t>1940s - 1970s</a:t>
            </a:r>
            <a:endParaRPr lang="en-GB" sz="800" b="1" smtClean="0"/>
          </a:p>
          <a:p>
            <a:pPr marL="0" indent="0" eaLnBrk="1" hangingPunct="1"/>
            <a:r>
              <a:rPr lang="en-GB" sz="2400" smtClean="0"/>
              <a:t>  UK world leading</a:t>
            </a:r>
          </a:p>
          <a:p>
            <a:pPr marL="0" indent="0" eaLnBrk="1" hangingPunct="1"/>
            <a:r>
              <a:rPr lang="en-GB" sz="2400" smtClean="0"/>
              <a:t>  Investigator led and initiated</a:t>
            </a:r>
          </a:p>
          <a:p>
            <a:pPr marL="0" indent="0" eaLnBrk="1" hangingPunct="1"/>
            <a:r>
              <a:rPr lang="en-GB" sz="2400" smtClean="0"/>
              <a:t>  Minimal bureaucracy</a:t>
            </a:r>
          </a:p>
          <a:p>
            <a:pPr marL="0" indent="0" eaLnBrk="1" hangingPunct="1"/>
            <a:r>
              <a:rPr lang="en-GB" sz="2400" smtClean="0"/>
              <a:t>  Core activity of consultants</a:t>
            </a:r>
          </a:p>
          <a:p>
            <a:pPr marL="0" indent="0" eaLnBrk="1" hangingPunct="1"/>
            <a:endParaRPr lang="en-GB" sz="2400" smtClean="0"/>
          </a:p>
          <a:p>
            <a:pPr marL="0" indent="0" eaLnBrk="1" hangingPunct="1">
              <a:buFont typeface="Arial" charset="0"/>
              <a:buNone/>
            </a:pPr>
            <a:r>
              <a:rPr lang="en-GB" sz="2400" b="1" smtClean="0"/>
              <a:t>1980s - 2010s</a:t>
            </a:r>
          </a:p>
          <a:p>
            <a:pPr marL="0" indent="0" eaLnBrk="1" hangingPunct="1"/>
            <a:r>
              <a:rPr lang="en-GB" sz="2400" smtClean="0"/>
              <a:t>  RAE and Universities</a:t>
            </a:r>
          </a:p>
          <a:p>
            <a:pPr marL="0" indent="0" eaLnBrk="1" hangingPunct="1"/>
            <a:r>
              <a:rPr lang="en-GB" sz="2400" smtClean="0"/>
              <a:t>  Primacy of “basic science” research</a:t>
            </a:r>
          </a:p>
          <a:p>
            <a:pPr marL="0" indent="0" eaLnBrk="1" hangingPunct="1"/>
            <a:r>
              <a:rPr lang="en-GB" sz="2400" smtClean="0"/>
              <a:t>  Research governance</a:t>
            </a:r>
          </a:p>
          <a:p>
            <a:pPr marL="0" indent="0" eaLnBrk="1" hangingPunct="1"/>
            <a:r>
              <a:rPr lang="en-GB" sz="2400" smtClean="0"/>
              <a:t>  Job market</a:t>
            </a:r>
          </a:p>
          <a:p>
            <a:pPr marL="0" indent="0" eaLnBrk="1" hangingPunct="1"/>
            <a:endParaRPr lang="en-GB" sz="2400" smtClean="0"/>
          </a:p>
        </p:txBody>
      </p:sp>
      <p:sp>
        <p:nvSpPr>
          <p:cNvPr id="18436" name="TextBox 4"/>
          <p:cNvSpPr txBox="1">
            <a:spLocks noChangeArrowheads="1"/>
          </p:cNvSpPr>
          <p:nvPr/>
        </p:nvSpPr>
        <p:spPr bwMode="auto">
          <a:xfrm>
            <a:off x="6931025" y="6475413"/>
            <a:ext cx="2212975" cy="369887"/>
          </a:xfrm>
          <a:prstGeom prst="rect">
            <a:avLst/>
          </a:prstGeom>
          <a:noFill/>
          <a:ln w="9525">
            <a:noFill/>
            <a:miter lim="800000"/>
            <a:headEnd/>
            <a:tailEnd/>
          </a:ln>
        </p:spPr>
        <p:txBody>
          <a:bodyPr wrap="none">
            <a:spAutoFit/>
          </a:bodyPr>
          <a:lstStyle/>
          <a:p>
            <a:r>
              <a:rPr lang="en-US"/>
              <a:t>Pandit  </a:t>
            </a:r>
            <a:r>
              <a:rPr lang="en-US" i="1"/>
              <a:t>RCoA  </a:t>
            </a:r>
            <a:r>
              <a:rPr lang="en-US"/>
              <a:t>2005</a:t>
            </a:r>
          </a:p>
        </p:txBody>
      </p:sp>
      <p:sp>
        <p:nvSpPr>
          <p:cNvPr id="18437" name="Title 10"/>
          <p:cNvSpPr>
            <a:spLocks noGrp="1"/>
          </p:cNvSpPr>
          <p:nvPr>
            <p:ph type="title"/>
          </p:nvPr>
        </p:nvSpPr>
        <p:spPr/>
        <p:txBody>
          <a:bodyPr/>
          <a:lstStyle/>
          <a:p>
            <a:pPr eaLnBrk="1" hangingPunct="1"/>
            <a:r>
              <a:rPr lang="en-US" smtClean="0"/>
              <a:t>Decline and fall…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2738" y="1490663"/>
            <a:ext cx="3370262" cy="4779962"/>
          </a:xfrm>
          <a:prstGeom prst="rect">
            <a:avLst/>
          </a:prstGeom>
          <a:ln>
            <a:solidFill>
              <a:schemeClr val="tx1"/>
            </a:solidFill>
          </a:ln>
          <a:effectLst>
            <a:outerShdw blurRad="63500" dist="76200" dir="2700000" algn="tl" rotWithShape="0">
              <a:srgbClr val="000000">
                <a:alpha val="43000"/>
              </a:srgbClr>
            </a:outerShdw>
          </a:effectLst>
        </p:spPr>
      </p:pic>
      <p:sp>
        <p:nvSpPr>
          <p:cNvPr id="19459" name="Content Placeholder 2"/>
          <p:cNvSpPr>
            <a:spLocks noGrp="1"/>
          </p:cNvSpPr>
          <p:nvPr>
            <p:ph idx="1"/>
          </p:nvPr>
        </p:nvSpPr>
        <p:spPr>
          <a:xfrm>
            <a:off x="3952875" y="1462088"/>
            <a:ext cx="5022850" cy="4183062"/>
          </a:xfrm>
        </p:spPr>
        <p:txBody>
          <a:bodyPr/>
          <a:lstStyle/>
          <a:p>
            <a:pPr marL="0" indent="0" eaLnBrk="1" hangingPunct="1">
              <a:buFont typeface="Arial" charset="0"/>
              <a:buNone/>
            </a:pPr>
            <a:r>
              <a:rPr lang="en-GB" sz="2400" b="1" smtClean="0"/>
              <a:t>EXTERNAL ADVISORS</a:t>
            </a:r>
            <a:endParaRPr lang="en-GB" sz="800" b="1" smtClean="0"/>
          </a:p>
          <a:p>
            <a:pPr marL="0" indent="0" eaLnBrk="1" hangingPunct="1"/>
            <a:r>
              <a:rPr lang="en-GB" sz="2400" smtClean="0"/>
              <a:t>  Council of Heads of Medical Schools</a:t>
            </a:r>
          </a:p>
          <a:p>
            <a:pPr marL="0" indent="0" eaLnBrk="1" hangingPunct="1"/>
            <a:r>
              <a:rPr lang="en-GB" sz="2400" smtClean="0"/>
              <a:t>  Universities UK</a:t>
            </a:r>
          </a:p>
          <a:p>
            <a:pPr marL="0" indent="0" eaLnBrk="1" hangingPunct="1"/>
            <a:r>
              <a:rPr lang="en-GB" sz="2400" smtClean="0"/>
              <a:t>  Medical Research Council</a:t>
            </a:r>
          </a:p>
          <a:p>
            <a:pPr marL="0" indent="0" eaLnBrk="1" hangingPunct="1"/>
            <a:r>
              <a:rPr lang="en-GB" sz="2400" smtClean="0"/>
              <a:t>  Wellcome Trust</a:t>
            </a:r>
          </a:p>
          <a:p>
            <a:pPr marL="0" indent="0" eaLnBrk="1" hangingPunct="1"/>
            <a:r>
              <a:rPr lang="en-GB" sz="2400" smtClean="0"/>
              <a:t>  Department of Health</a:t>
            </a:r>
          </a:p>
          <a:p>
            <a:pPr marL="0" indent="0" eaLnBrk="1" hangingPunct="1"/>
            <a:endParaRPr lang="en-GB" sz="2400" smtClean="0"/>
          </a:p>
          <a:p>
            <a:pPr marL="0" indent="0" eaLnBrk="1" hangingPunct="1">
              <a:buFont typeface="Arial" charset="0"/>
              <a:buNone/>
            </a:pPr>
            <a:r>
              <a:rPr lang="en-GB" sz="2400" b="1" smtClean="0"/>
              <a:t>COMMENTS</a:t>
            </a:r>
          </a:p>
          <a:p>
            <a:pPr marL="0" indent="0" eaLnBrk="1" hangingPunct="1"/>
            <a:r>
              <a:rPr lang="en-GB" sz="2400" smtClean="0"/>
              <a:t> No national profile</a:t>
            </a:r>
          </a:p>
          <a:p>
            <a:pPr marL="0" indent="0" eaLnBrk="1" hangingPunct="1"/>
            <a:r>
              <a:rPr lang="en-GB" sz="2400" smtClean="0"/>
              <a:t>  Fragmented</a:t>
            </a:r>
          </a:p>
          <a:p>
            <a:pPr marL="0" indent="0" eaLnBrk="1" hangingPunct="1"/>
            <a:r>
              <a:rPr lang="en-GB" sz="2400" smtClean="0"/>
              <a:t>  No strategy</a:t>
            </a:r>
          </a:p>
          <a:p>
            <a:pPr marL="0" indent="0" eaLnBrk="1" hangingPunct="1"/>
            <a:endParaRPr lang="en-GB" sz="2400" smtClean="0"/>
          </a:p>
        </p:txBody>
      </p:sp>
      <p:sp>
        <p:nvSpPr>
          <p:cNvPr id="19460" name="TextBox 4"/>
          <p:cNvSpPr txBox="1">
            <a:spLocks noChangeArrowheads="1"/>
          </p:cNvSpPr>
          <p:nvPr/>
        </p:nvSpPr>
        <p:spPr bwMode="auto">
          <a:xfrm>
            <a:off x="6931025" y="6475413"/>
            <a:ext cx="2212975" cy="369887"/>
          </a:xfrm>
          <a:prstGeom prst="rect">
            <a:avLst/>
          </a:prstGeom>
          <a:noFill/>
          <a:ln w="9525">
            <a:noFill/>
            <a:miter lim="800000"/>
            <a:headEnd/>
            <a:tailEnd/>
          </a:ln>
        </p:spPr>
        <p:txBody>
          <a:bodyPr wrap="none">
            <a:spAutoFit/>
          </a:bodyPr>
          <a:lstStyle/>
          <a:p>
            <a:r>
              <a:rPr lang="en-US"/>
              <a:t>Pandit  </a:t>
            </a:r>
            <a:r>
              <a:rPr lang="en-US" i="1"/>
              <a:t>RCoA  </a:t>
            </a:r>
            <a:r>
              <a:rPr lang="en-US"/>
              <a:t>2005</a:t>
            </a:r>
          </a:p>
        </p:txBody>
      </p:sp>
      <p:sp>
        <p:nvSpPr>
          <p:cNvPr id="19461" name="Title 10"/>
          <p:cNvSpPr>
            <a:spLocks noGrp="1"/>
          </p:cNvSpPr>
          <p:nvPr>
            <p:ph type="title"/>
          </p:nvPr>
        </p:nvSpPr>
        <p:spPr/>
        <p:txBody>
          <a:bodyPr/>
          <a:lstStyle/>
          <a:p>
            <a:pPr eaLnBrk="1" hangingPunct="1"/>
            <a:r>
              <a:rPr lang="en-US" smtClean="0"/>
              <a:t>Review and consultation…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2738" y="1490663"/>
            <a:ext cx="3370262" cy="4779962"/>
          </a:xfrm>
          <a:prstGeom prst="rect">
            <a:avLst/>
          </a:prstGeom>
          <a:ln>
            <a:solidFill>
              <a:schemeClr val="tx1"/>
            </a:solidFill>
          </a:ln>
          <a:effectLst>
            <a:outerShdw blurRad="63500" dist="76200" dir="2700000" algn="tl" rotWithShape="0">
              <a:srgbClr val="000000">
                <a:alpha val="43000"/>
              </a:srgbClr>
            </a:outerShdw>
          </a:effectLst>
        </p:spPr>
      </p:pic>
      <p:sp>
        <p:nvSpPr>
          <p:cNvPr id="20483" name="Content Placeholder 2"/>
          <p:cNvSpPr>
            <a:spLocks noGrp="1"/>
          </p:cNvSpPr>
          <p:nvPr>
            <p:ph idx="1"/>
          </p:nvPr>
        </p:nvSpPr>
        <p:spPr>
          <a:xfrm>
            <a:off x="3952875" y="1462088"/>
            <a:ext cx="5191125" cy="4183062"/>
          </a:xfrm>
        </p:spPr>
        <p:txBody>
          <a:bodyPr/>
          <a:lstStyle/>
          <a:p>
            <a:pPr marL="0" indent="0" eaLnBrk="1" hangingPunct="1">
              <a:buFont typeface="Arial" charset="0"/>
              <a:buNone/>
            </a:pPr>
            <a:r>
              <a:rPr lang="en-GB" sz="2400" b="1" smtClean="0"/>
              <a:t>RECOMMENDATIONS </a:t>
            </a:r>
            <a:endParaRPr lang="en-GB" sz="800" b="1" smtClean="0"/>
          </a:p>
          <a:p>
            <a:pPr marL="0" indent="0" eaLnBrk="1" hangingPunct="1"/>
            <a:r>
              <a:rPr lang="en-GB" sz="2400" smtClean="0"/>
              <a:t>  Institute of Academic Anaesthesia </a:t>
            </a:r>
          </a:p>
          <a:p>
            <a:pPr marL="0" indent="0" eaLnBrk="1" hangingPunct="1"/>
            <a:r>
              <a:rPr lang="en-GB" sz="2400" smtClean="0"/>
              <a:t>  Academic departments </a:t>
            </a:r>
          </a:p>
          <a:p>
            <a:pPr marL="0" indent="0" eaLnBrk="1" hangingPunct="1"/>
            <a:r>
              <a:rPr lang="en-GB" sz="2400" smtClean="0"/>
              <a:t>  Proper focus of research</a:t>
            </a:r>
          </a:p>
          <a:p>
            <a:pPr marL="0" indent="0" eaLnBrk="1" hangingPunct="1"/>
            <a:r>
              <a:rPr lang="en-GB" sz="2400" smtClean="0"/>
              <a:t>  Clinical training </a:t>
            </a:r>
          </a:p>
          <a:p>
            <a:pPr marL="0" indent="0" eaLnBrk="1" hangingPunct="1"/>
            <a:r>
              <a:rPr lang="en-GB" sz="2400" smtClean="0"/>
              <a:t>  Academic training </a:t>
            </a:r>
          </a:p>
          <a:p>
            <a:pPr marL="0" indent="0" eaLnBrk="1" hangingPunct="1"/>
            <a:r>
              <a:rPr lang="en-GB" sz="2400" smtClean="0"/>
              <a:t>  Medical student training </a:t>
            </a:r>
          </a:p>
          <a:p>
            <a:pPr marL="0" indent="0" eaLnBrk="1" hangingPunct="1"/>
            <a:r>
              <a:rPr lang="en-GB" sz="2400" smtClean="0"/>
              <a:t>  Intercalated BS/PhD </a:t>
            </a:r>
          </a:p>
          <a:p>
            <a:pPr marL="0" indent="0" eaLnBrk="1" hangingPunct="1"/>
            <a:r>
              <a:rPr lang="en-GB" sz="2400" smtClean="0"/>
              <a:t>  F2s </a:t>
            </a:r>
          </a:p>
          <a:p>
            <a:pPr marL="0" indent="0" eaLnBrk="1" hangingPunct="1"/>
            <a:r>
              <a:rPr lang="en-GB" sz="2400" smtClean="0"/>
              <a:t>  Research-active NHS consultants </a:t>
            </a:r>
          </a:p>
          <a:p>
            <a:pPr marL="0" indent="0" eaLnBrk="1" hangingPunct="1"/>
            <a:r>
              <a:rPr lang="en-GB" sz="2400" smtClean="0"/>
              <a:t>  Roles in research governance</a:t>
            </a:r>
          </a:p>
          <a:p>
            <a:pPr marL="0" indent="0" eaLnBrk="1" hangingPunct="1"/>
            <a:endParaRPr lang="en-GB" sz="2400" smtClean="0"/>
          </a:p>
          <a:p>
            <a:pPr marL="0" indent="0" eaLnBrk="1" hangingPunct="1"/>
            <a:endParaRPr lang="en-GB" sz="2400" smtClean="0"/>
          </a:p>
          <a:p>
            <a:pPr marL="0" indent="0" eaLnBrk="1" hangingPunct="1"/>
            <a:endParaRPr lang="en-GB" sz="2400" smtClean="0"/>
          </a:p>
          <a:p>
            <a:pPr marL="0" indent="0" eaLnBrk="1" hangingPunct="1"/>
            <a:endParaRPr lang="en-GB" sz="2400" smtClean="0"/>
          </a:p>
        </p:txBody>
      </p:sp>
      <p:sp>
        <p:nvSpPr>
          <p:cNvPr id="20484" name="TextBox 4"/>
          <p:cNvSpPr txBox="1">
            <a:spLocks noChangeArrowheads="1"/>
          </p:cNvSpPr>
          <p:nvPr/>
        </p:nvSpPr>
        <p:spPr bwMode="auto">
          <a:xfrm>
            <a:off x="6931025" y="6475413"/>
            <a:ext cx="2212975" cy="369887"/>
          </a:xfrm>
          <a:prstGeom prst="rect">
            <a:avLst/>
          </a:prstGeom>
          <a:noFill/>
          <a:ln w="9525">
            <a:noFill/>
            <a:miter lim="800000"/>
            <a:headEnd/>
            <a:tailEnd/>
          </a:ln>
        </p:spPr>
        <p:txBody>
          <a:bodyPr wrap="none">
            <a:spAutoFit/>
          </a:bodyPr>
          <a:lstStyle/>
          <a:p>
            <a:r>
              <a:rPr lang="en-US"/>
              <a:t>Pandit  </a:t>
            </a:r>
            <a:r>
              <a:rPr lang="en-US" i="1"/>
              <a:t>RCoA  </a:t>
            </a:r>
            <a:r>
              <a:rPr lang="en-US"/>
              <a:t>2005</a:t>
            </a:r>
          </a:p>
        </p:txBody>
      </p:sp>
      <p:sp>
        <p:nvSpPr>
          <p:cNvPr id="20485" name="Title 10"/>
          <p:cNvSpPr>
            <a:spLocks noGrp="1"/>
          </p:cNvSpPr>
          <p:nvPr>
            <p:ph type="title"/>
          </p:nvPr>
        </p:nvSpPr>
        <p:spPr/>
        <p:txBody>
          <a:bodyPr/>
          <a:lstStyle/>
          <a:p>
            <a:pPr eaLnBrk="1" hangingPunct="1"/>
            <a:r>
              <a:rPr lang="en-US" smtClean="0"/>
              <a:t>A way forward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274638"/>
            <a:ext cx="9144000" cy="1143000"/>
          </a:xfrm>
        </p:spPr>
        <p:txBody>
          <a:bodyPr/>
          <a:lstStyle/>
          <a:p>
            <a:pPr algn="l" eaLnBrk="1" hangingPunct="1"/>
            <a:r>
              <a:rPr lang="en-GB" sz="4000" smtClean="0"/>
              <a:t>National Institute of Academic Anaesthesia</a:t>
            </a:r>
          </a:p>
        </p:txBody>
      </p:sp>
      <p:sp>
        <p:nvSpPr>
          <p:cNvPr id="21507" name="Content Placeholder 6"/>
          <p:cNvSpPr>
            <a:spLocks noGrp="1"/>
          </p:cNvSpPr>
          <p:nvPr>
            <p:ph idx="1"/>
          </p:nvPr>
        </p:nvSpPr>
        <p:spPr/>
        <p:txBody>
          <a:bodyPr/>
          <a:lstStyle/>
          <a:p>
            <a:pPr marL="357188" indent="-357188" eaLnBrk="1" hangingPunct="1">
              <a:lnSpc>
                <a:spcPct val="90000"/>
              </a:lnSpc>
              <a:spcAft>
                <a:spcPct val="40000"/>
              </a:spcAft>
            </a:pPr>
            <a:r>
              <a:rPr lang="en-GB" altLang="ja-JP" sz="2400" smtClean="0"/>
              <a:t>Develop and maximise its academic profile within the healthcare profession, NHS, Universities and major research bodies</a:t>
            </a:r>
          </a:p>
          <a:p>
            <a:pPr marL="357188" indent="-357188" eaLnBrk="1" hangingPunct="1">
              <a:lnSpc>
                <a:spcPct val="90000"/>
              </a:lnSpc>
              <a:spcAft>
                <a:spcPct val="40000"/>
              </a:spcAft>
            </a:pPr>
            <a:r>
              <a:rPr lang="en-GB" altLang="ja-JP" sz="2400" smtClean="0"/>
              <a:t>Facilitate high profile, influential research </a:t>
            </a:r>
          </a:p>
          <a:p>
            <a:pPr marL="357188" indent="-357188" eaLnBrk="1" hangingPunct="1">
              <a:lnSpc>
                <a:spcPct val="90000"/>
              </a:lnSpc>
              <a:spcAft>
                <a:spcPct val="40000"/>
              </a:spcAft>
            </a:pPr>
            <a:r>
              <a:rPr lang="en-GB" altLang="ja-JP" sz="2400" smtClean="0"/>
              <a:t>Facilitate and support training and continuing professional education in academia</a:t>
            </a:r>
          </a:p>
          <a:p>
            <a:pPr marL="357188" indent="-357188" eaLnBrk="1" hangingPunct="1">
              <a:lnSpc>
                <a:spcPct val="90000"/>
              </a:lnSpc>
              <a:spcAft>
                <a:spcPct val="40000"/>
              </a:spcAft>
            </a:pPr>
            <a:r>
              <a:rPr lang="en-GB" altLang="ja-JP" sz="2400" smtClean="0"/>
              <a:t>Improve patient care by promoting the translation of research into clinical practice </a:t>
            </a:r>
            <a:endParaRPr lang="en-GB"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06550" y="274638"/>
            <a:ext cx="5934075" cy="1143000"/>
          </a:xfrm>
        </p:spPr>
        <p:txBody>
          <a:bodyPr/>
          <a:lstStyle/>
          <a:p>
            <a:pPr eaLnBrk="1" hangingPunct="1"/>
            <a:r>
              <a:rPr lang="en-GB" smtClean="0"/>
              <a:t>NIAA: </a:t>
            </a:r>
            <a:r>
              <a:rPr lang="en-GB" i="1" smtClean="0"/>
              <a:t>Priorities</a:t>
            </a:r>
          </a:p>
        </p:txBody>
      </p:sp>
      <p:sp>
        <p:nvSpPr>
          <p:cNvPr id="22531" name="Content Placeholder 6"/>
          <p:cNvSpPr>
            <a:spLocks noGrp="1"/>
          </p:cNvSpPr>
          <p:nvPr>
            <p:ph idx="1"/>
          </p:nvPr>
        </p:nvSpPr>
        <p:spPr/>
        <p:txBody>
          <a:bodyPr/>
          <a:lstStyle/>
          <a:p>
            <a:pPr marL="0" indent="0" eaLnBrk="1" hangingPunct="1">
              <a:spcAft>
                <a:spcPts val="2400"/>
              </a:spcAft>
            </a:pPr>
            <a:r>
              <a:rPr lang="en-GB" sz="2400" smtClean="0"/>
              <a:t>  Engage with NIHR and DoH – </a:t>
            </a:r>
            <a:r>
              <a:rPr lang="en-GB" sz="2400" b="1" smtClean="0"/>
              <a:t>PORTFOLIO RECOGNITION</a:t>
            </a:r>
          </a:p>
          <a:p>
            <a:pPr marL="0" indent="0" eaLnBrk="1" hangingPunct="1">
              <a:spcAft>
                <a:spcPts val="2400"/>
              </a:spcAft>
            </a:pPr>
            <a:r>
              <a:rPr lang="en-GB" sz="2400" smtClean="0"/>
              <a:t>  Research priority setting exercise – </a:t>
            </a:r>
            <a:r>
              <a:rPr lang="en-GB" sz="2400" b="1" smtClean="0"/>
              <a:t>COMPLETED 1</a:t>
            </a:r>
            <a:r>
              <a:rPr lang="en-GB" sz="2400" b="1" baseline="30000" smtClean="0"/>
              <a:t>st</a:t>
            </a:r>
            <a:r>
              <a:rPr lang="en-GB" sz="2400" b="1" smtClean="0"/>
              <a:t> ROUND</a:t>
            </a:r>
          </a:p>
          <a:p>
            <a:pPr marL="0" indent="0" eaLnBrk="1" hangingPunct="1">
              <a:spcAft>
                <a:spcPts val="2400"/>
              </a:spcAft>
            </a:pPr>
            <a:r>
              <a:rPr lang="en-GB" sz="2400" smtClean="0"/>
              <a:t>  Develop a national strategy -</a:t>
            </a:r>
            <a:r>
              <a:rPr lang="en-GB" sz="2400" b="1" smtClean="0"/>
              <a:t> ONGOING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04963" y="274638"/>
            <a:ext cx="5934075" cy="1143000"/>
          </a:xfrm>
        </p:spPr>
        <p:txBody>
          <a:bodyPr/>
          <a:lstStyle/>
          <a:p>
            <a:pPr eaLnBrk="1" hangingPunct="1"/>
            <a:r>
              <a:rPr lang="en-GB" smtClean="0"/>
              <a:t>NIAA: </a:t>
            </a:r>
            <a:r>
              <a:rPr lang="en-GB" i="1" smtClean="0"/>
              <a:t>Structure</a:t>
            </a:r>
          </a:p>
        </p:txBody>
      </p:sp>
      <p:sp>
        <p:nvSpPr>
          <p:cNvPr id="8" name="Rectangle 7"/>
          <p:cNvSpPr>
            <a:spLocks noChangeArrowheads="1"/>
          </p:cNvSpPr>
          <p:nvPr/>
        </p:nvSpPr>
        <p:spPr bwMode="auto">
          <a:xfrm>
            <a:off x="3675063" y="3071813"/>
            <a:ext cx="1808162" cy="728662"/>
          </a:xfrm>
          <a:prstGeom prst="rect">
            <a:avLst/>
          </a:prstGeom>
          <a:noFill/>
          <a:ln w="38100">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b="1" dirty="0">
                <a:solidFill>
                  <a:srgbClr val="000000"/>
                </a:solidFill>
                <a:latin typeface="+mn-lt"/>
                <a:ea typeface="+mn-ea"/>
              </a:rPr>
              <a:t>NIAA Board</a:t>
            </a:r>
          </a:p>
        </p:txBody>
      </p:sp>
      <p:sp>
        <p:nvSpPr>
          <p:cNvPr id="9" name="Rectangle 8"/>
          <p:cNvSpPr>
            <a:spLocks noChangeArrowheads="1"/>
          </p:cNvSpPr>
          <p:nvPr/>
        </p:nvSpPr>
        <p:spPr bwMode="auto">
          <a:xfrm>
            <a:off x="384175" y="4414838"/>
            <a:ext cx="1728788" cy="668337"/>
          </a:xfrm>
          <a:prstGeom prst="rect">
            <a:avLst/>
          </a:prstGeom>
          <a:noFill/>
          <a:ln w="38100">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0000"/>
                </a:solidFill>
                <a:latin typeface="+mn-lt"/>
                <a:ea typeface="+mn-ea"/>
              </a:rPr>
              <a:t>HSRC Executive Board</a:t>
            </a:r>
          </a:p>
        </p:txBody>
      </p:sp>
      <p:sp>
        <p:nvSpPr>
          <p:cNvPr id="10" name="Rectangle 9"/>
          <p:cNvSpPr>
            <a:spLocks noChangeArrowheads="1"/>
          </p:cNvSpPr>
          <p:nvPr/>
        </p:nvSpPr>
        <p:spPr bwMode="auto">
          <a:xfrm>
            <a:off x="2705100" y="4414838"/>
            <a:ext cx="1604963" cy="668337"/>
          </a:xfrm>
          <a:prstGeom prst="rect">
            <a:avLst/>
          </a:prstGeom>
          <a:noFill/>
          <a:ln w="38100">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0000"/>
                </a:solidFill>
                <a:latin typeface="+mn-lt"/>
                <a:ea typeface="+mn-ea"/>
              </a:rPr>
              <a:t>Research Training</a:t>
            </a:r>
          </a:p>
        </p:txBody>
      </p:sp>
      <p:sp>
        <p:nvSpPr>
          <p:cNvPr id="11" name="Rectangle 10"/>
          <p:cNvSpPr>
            <a:spLocks noChangeArrowheads="1"/>
          </p:cNvSpPr>
          <p:nvPr/>
        </p:nvSpPr>
        <p:spPr bwMode="auto">
          <a:xfrm>
            <a:off x="7107238" y="5656263"/>
            <a:ext cx="1604962" cy="625475"/>
          </a:xfrm>
          <a:prstGeom prst="rect">
            <a:avLst/>
          </a:prstGeom>
          <a:noFill/>
          <a:ln w="38100">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b="1" dirty="0">
                <a:solidFill>
                  <a:srgbClr val="000000"/>
                </a:solidFill>
                <a:latin typeface="+mn-lt"/>
                <a:ea typeface="+mn-ea"/>
              </a:rPr>
              <a:t>NIAA Grants</a:t>
            </a:r>
          </a:p>
        </p:txBody>
      </p:sp>
      <p:cxnSp>
        <p:nvCxnSpPr>
          <p:cNvPr id="12" name="Straight Connector 11"/>
          <p:cNvCxnSpPr>
            <a:cxnSpLocks noChangeShapeType="1"/>
            <a:stCxn id="8" idx="2"/>
            <a:endCxn id="9" idx="0"/>
          </p:cNvCxnSpPr>
          <p:nvPr/>
        </p:nvCxnSpPr>
        <p:spPr bwMode="auto">
          <a:xfrm rot="5400000">
            <a:off x="2607469" y="2442369"/>
            <a:ext cx="614363" cy="3330575"/>
          </a:xfrm>
          <a:prstGeom prst="line">
            <a:avLst/>
          </a:prstGeom>
          <a:noFill/>
          <a:ln w="38100">
            <a:solidFill>
              <a:schemeClr val="tx1"/>
            </a:solidFill>
            <a:round/>
            <a:headEnd/>
            <a:tailEnd/>
          </a:ln>
          <a:effectLst>
            <a:outerShdw dist="20000" dir="5400000" rotWithShape="0">
              <a:srgbClr val="808080">
                <a:alpha val="37999"/>
              </a:srgbClr>
            </a:outerShdw>
          </a:effectLst>
        </p:spPr>
      </p:cxnSp>
      <p:sp>
        <p:nvSpPr>
          <p:cNvPr id="13" name="Rectangle 12"/>
          <p:cNvSpPr>
            <a:spLocks noChangeArrowheads="1"/>
          </p:cNvSpPr>
          <p:nvPr/>
        </p:nvSpPr>
        <p:spPr bwMode="auto">
          <a:xfrm>
            <a:off x="4797425" y="4414838"/>
            <a:ext cx="1736725" cy="668337"/>
          </a:xfrm>
          <a:prstGeom prst="rect">
            <a:avLst/>
          </a:prstGeom>
          <a:noFill/>
          <a:ln w="38100">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0000"/>
                </a:solidFill>
                <a:latin typeface="+mn-lt"/>
                <a:ea typeface="+mn-ea"/>
              </a:rPr>
              <a:t>Military </a:t>
            </a:r>
            <a:r>
              <a:rPr lang="en-US" dirty="0" err="1">
                <a:solidFill>
                  <a:srgbClr val="000000"/>
                </a:solidFill>
                <a:latin typeface="+mn-lt"/>
                <a:ea typeface="+mn-ea"/>
              </a:rPr>
              <a:t>Anaesthesia</a:t>
            </a:r>
            <a:endParaRPr lang="en-US" dirty="0">
              <a:solidFill>
                <a:srgbClr val="000000"/>
              </a:solidFill>
              <a:latin typeface="+mn-lt"/>
              <a:ea typeface="+mn-ea"/>
            </a:endParaRPr>
          </a:p>
        </p:txBody>
      </p:sp>
      <p:cxnSp>
        <p:nvCxnSpPr>
          <p:cNvPr id="14" name="Straight Connector 13"/>
          <p:cNvCxnSpPr>
            <a:cxnSpLocks noChangeShapeType="1"/>
            <a:stCxn id="8" idx="2"/>
            <a:endCxn id="13" idx="0"/>
          </p:cNvCxnSpPr>
          <p:nvPr/>
        </p:nvCxnSpPr>
        <p:spPr bwMode="auto">
          <a:xfrm rot="16200000" flipH="1">
            <a:off x="4815681" y="3564732"/>
            <a:ext cx="614363" cy="1085850"/>
          </a:xfrm>
          <a:prstGeom prst="line">
            <a:avLst/>
          </a:prstGeom>
          <a:noFill/>
          <a:ln w="38100">
            <a:solidFill>
              <a:schemeClr val="tx1"/>
            </a:solidFill>
            <a:round/>
            <a:headEnd/>
            <a:tailEnd/>
          </a:ln>
          <a:effectLst>
            <a:outerShdw dist="20000" dir="5400000" rotWithShape="0">
              <a:srgbClr val="808080">
                <a:alpha val="37999"/>
              </a:srgbClr>
            </a:outerShdw>
          </a:effectLst>
        </p:spPr>
      </p:cxnSp>
      <p:sp>
        <p:nvSpPr>
          <p:cNvPr id="15" name="Rectangle 14"/>
          <p:cNvSpPr>
            <a:spLocks noChangeArrowheads="1"/>
          </p:cNvSpPr>
          <p:nvPr/>
        </p:nvSpPr>
        <p:spPr bwMode="auto">
          <a:xfrm>
            <a:off x="285750" y="3028950"/>
            <a:ext cx="1808163" cy="771525"/>
          </a:xfrm>
          <a:prstGeom prst="rect">
            <a:avLst/>
          </a:prstGeom>
          <a:noFill/>
          <a:ln w="38100">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0000"/>
                </a:solidFill>
                <a:latin typeface="+mn-lt"/>
                <a:ea typeface="+mn-ea"/>
              </a:rPr>
              <a:t>HSRC Scientific Advisory Board</a:t>
            </a:r>
          </a:p>
        </p:txBody>
      </p:sp>
      <p:sp>
        <p:nvSpPr>
          <p:cNvPr id="16" name="Rectangle 15"/>
          <p:cNvSpPr>
            <a:spLocks noChangeArrowheads="1"/>
          </p:cNvSpPr>
          <p:nvPr/>
        </p:nvSpPr>
        <p:spPr bwMode="auto">
          <a:xfrm>
            <a:off x="7023100" y="4414838"/>
            <a:ext cx="1773238" cy="668337"/>
          </a:xfrm>
          <a:prstGeom prst="rect">
            <a:avLst/>
          </a:prstGeom>
          <a:noFill/>
          <a:ln w="38100">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b="1" dirty="0">
                <a:solidFill>
                  <a:srgbClr val="000000"/>
                </a:solidFill>
                <a:latin typeface="+mn-lt"/>
                <a:ea typeface="+mn-ea"/>
              </a:rPr>
              <a:t>Research Council</a:t>
            </a:r>
          </a:p>
        </p:txBody>
      </p:sp>
      <p:cxnSp>
        <p:nvCxnSpPr>
          <p:cNvPr id="17" name="Straight Connector 16"/>
          <p:cNvCxnSpPr>
            <a:cxnSpLocks noChangeShapeType="1"/>
            <a:stCxn id="8" idx="2"/>
            <a:endCxn id="16" idx="0"/>
          </p:cNvCxnSpPr>
          <p:nvPr/>
        </p:nvCxnSpPr>
        <p:spPr bwMode="auto">
          <a:xfrm rot="16200000" flipH="1">
            <a:off x="5938044" y="2442369"/>
            <a:ext cx="614363" cy="3330575"/>
          </a:xfrm>
          <a:prstGeom prst="line">
            <a:avLst/>
          </a:prstGeom>
          <a:noFill/>
          <a:ln w="38100">
            <a:solidFill>
              <a:schemeClr val="tx1"/>
            </a:solidFill>
            <a:round/>
            <a:headEnd/>
            <a:tailEnd/>
          </a:ln>
          <a:effectLst>
            <a:outerShdw dist="20000" dir="5400000" rotWithShape="0">
              <a:srgbClr val="808080">
                <a:alpha val="37999"/>
              </a:srgbClr>
            </a:outerShdw>
          </a:effectLst>
        </p:spPr>
      </p:cxnSp>
      <p:sp>
        <p:nvSpPr>
          <p:cNvPr id="18" name="Rectangle 17"/>
          <p:cNvSpPr>
            <a:spLocks noChangeArrowheads="1"/>
          </p:cNvSpPr>
          <p:nvPr/>
        </p:nvSpPr>
        <p:spPr bwMode="auto">
          <a:xfrm>
            <a:off x="384175" y="5680075"/>
            <a:ext cx="1604963" cy="625475"/>
          </a:xfrm>
          <a:prstGeom prst="rect">
            <a:avLst/>
          </a:prstGeom>
          <a:noFill/>
          <a:ln w="38100">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0000"/>
                </a:solidFill>
                <a:latin typeface="+mn-lt"/>
                <a:ea typeface="+mn-ea"/>
              </a:rPr>
              <a:t>HSRC Working Groups</a:t>
            </a:r>
          </a:p>
        </p:txBody>
      </p:sp>
      <p:cxnSp>
        <p:nvCxnSpPr>
          <p:cNvPr id="19" name="Straight Connector 18"/>
          <p:cNvCxnSpPr>
            <a:cxnSpLocks noChangeShapeType="1"/>
            <a:stCxn id="8" idx="2"/>
          </p:cNvCxnSpPr>
          <p:nvPr/>
        </p:nvCxnSpPr>
        <p:spPr bwMode="auto">
          <a:xfrm rot="5400000">
            <a:off x="3743325" y="3557588"/>
            <a:ext cx="593725" cy="1079500"/>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20" name="Straight Connector 19"/>
          <p:cNvCxnSpPr>
            <a:cxnSpLocks noChangeShapeType="1"/>
            <a:stCxn id="16" idx="2"/>
            <a:endCxn id="11" idx="0"/>
          </p:cNvCxnSpPr>
          <p:nvPr/>
        </p:nvCxnSpPr>
        <p:spPr bwMode="auto">
          <a:xfrm rot="5400000">
            <a:off x="7623175" y="5370513"/>
            <a:ext cx="573087" cy="1588"/>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21" name="Straight Connector 20"/>
          <p:cNvCxnSpPr>
            <a:cxnSpLocks noChangeShapeType="1"/>
          </p:cNvCxnSpPr>
          <p:nvPr/>
        </p:nvCxnSpPr>
        <p:spPr bwMode="auto">
          <a:xfrm rot="5400000">
            <a:off x="900907" y="5369719"/>
            <a:ext cx="571500" cy="1587"/>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22" name="Straight Connector 21"/>
          <p:cNvCxnSpPr>
            <a:cxnSpLocks noChangeShapeType="1"/>
          </p:cNvCxnSpPr>
          <p:nvPr/>
        </p:nvCxnSpPr>
        <p:spPr bwMode="auto">
          <a:xfrm rot="5400000">
            <a:off x="909638" y="4092575"/>
            <a:ext cx="569912" cy="1588"/>
          </a:xfrm>
          <a:prstGeom prst="line">
            <a:avLst/>
          </a:prstGeom>
          <a:noFill/>
          <a:ln w="38100">
            <a:solidFill>
              <a:schemeClr val="tx1"/>
            </a:solidFill>
            <a:prstDash val="dash"/>
            <a:round/>
            <a:headEnd/>
            <a:tailEnd/>
          </a:ln>
          <a:effectLst>
            <a:outerShdw dist="20000" dir="5400000" rotWithShape="0">
              <a:srgbClr val="808080">
                <a:alpha val="37999"/>
              </a:srgbClr>
            </a:outerShdw>
          </a:effectLst>
        </p:spPr>
      </p:cxnSp>
      <p:sp>
        <p:nvSpPr>
          <p:cNvPr id="29" name="Rectangle 28"/>
          <p:cNvSpPr>
            <a:spLocks noChangeArrowheads="1"/>
          </p:cNvSpPr>
          <p:nvPr/>
        </p:nvSpPr>
        <p:spPr bwMode="auto">
          <a:xfrm>
            <a:off x="5427663" y="1454150"/>
            <a:ext cx="1303337" cy="771525"/>
          </a:xfrm>
          <a:prstGeom prst="rect">
            <a:avLst/>
          </a:prstGeom>
          <a:noFill/>
          <a:ln w="38100">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0000"/>
                </a:solidFill>
                <a:latin typeface="+mn-lt"/>
                <a:ea typeface="+mn-ea"/>
              </a:rPr>
              <a:t>AAGBI</a:t>
            </a:r>
          </a:p>
        </p:txBody>
      </p:sp>
      <p:cxnSp>
        <p:nvCxnSpPr>
          <p:cNvPr id="30" name="Straight Connector 29"/>
          <p:cNvCxnSpPr>
            <a:cxnSpLocks noChangeShapeType="1"/>
            <a:stCxn id="29" idx="2"/>
            <a:endCxn id="8" idx="0"/>
          </p:cNvCxnSpPr>
          <p:nvPr/>
        </p:nvCxnSpPr>
        <p:spPr bwMode="auto">
          <a:xfrm rot="5400000">
            <a:off x="4906963" y="1898650"/>
            <a:ext cx="846138" cy="1500187"/>
          </a:xfrm>
          <a:prstGeom prst="line">
            <a:avLst/>
          </a:prstGeom>
          <a:noFill/>
          <a:ln w="38100">
            <a:solidFill>
              <a:schemeClr val="tx1"/>
            </a:solidFill>
            <a:prstDash val="dash"/>
            <a:round/>
            <a:headEnd/>
            <a:tailEnd/>
          </a:ln>
          <a:effectLst>
            <a:outerShdw dist="20000" dir="5400000" rotWithShape="0">
              <a:srgbClr val="808080">
                <a:alpha val="37999"/>
              </a:srgbClr>
            </a:outerShdw>
          </a:effectLst>
        </p:spPr>
      </p:cxnSp>
      <p:sp>
        <p:nvSpPr>
          <p:cNvPr id="31" name="Rectangle 30"/>
          <p:cNvSpPr>
            <a:spLocks noChangeArrowheads="1"/>
          </p:cNvSpPr>
          <p:nvPr/>
        </p:nvSpPr>
        <p:spPr bwMode="auto">
          <a:xfrm>
            <a:off x="811213" y="1444625"/>
            <a:ext cx="1301750" cy="771525"/>
          </a:xfrm>
          <a:prstGeom prst="rect">
            <a:avLst/>
          </a:prstGeom>
          <a:noFill/>
          <a:ln w="38100">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0000"/>
                </a:solidFill>
                <a:latin typeface="+mn-lt"/>
                <a:ea typeface="+mn-ea"/>
              </a:rPr>
              <a:t>BJA</a:t>
            </a:r>
          </a:p>
        </p:txBody>
      </p:sp>
      <p:cxnSp>
        <p:nvCxnSpPr>
          <p:cNvPr id="32" name="Straight Connector 31"/>
          <p:cNvCxnSpPr>
            <a:cxnSpLocks noChangeShapeType="1"/>
            <a:stCxn id="31" idx="2"/>
            <a:endCxn id="8" idx="0"/>
          </p:cNvCxnSpPr>
          <p:nvPr/>
        </p:nvCxnSpPr>
        <p:spPr bwMode="auto">
          <a:xfrm rot="16200000" flipH="1">
            <a:off x="2593181" y="1085057"/>
            <a:ext cx="855663" cy="3117850"/>
          </a:xfrm>
          <a:prstGeom prst="line">
            <a:avLst/>
          </a:prstGeom>
          <a:noFill/>
          <a:ln w="38100">
            <a:solidFill>
              <a:schemeClr val="tx1"/>
            </a:solidFill>
            <a:prstDash val="dash"/>
            <a:round/>
            <a:headEnd/>
            <a:tailEnd/>
          </a:ln>
          <a:effectLst>
            <a:outerShdw dist="20000" dir="5400000" rotWithShape="0">
              <a:srgbClr val="808080">
                <a:alpha val="37999"/>
              </a:srgbClr>
            </a:outerShdw>
          </a:effectLst>
        </p:spPr>
      </p:cxnSp>
      <p:sp>
        <p:nvSpPr>
          <p:cNvPr id="33" name="Rectangle 32"/>
          <p:cNvSpPr>
            <a:spLocks noChangeArrowheads="1"/>
          </p:cNvSpPr>
          <p:nvPr/>
        </p:nvSpPr>
        <p:spPr bwMode="auto">
          <a:xfrm>
            <a:off x="2381250" y="1446213"/>
            <a:ext cx="1303338" cy="771525"/>
          </a:xfrm>
          <a:prstGeom prst="rect">
            <a:avLst/>
          </a:prstGeom>
          <a:noFill/>
          <a:ln w="38100">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err="1">
                <a:solidFill>
                  <a:srgbClr val="000000"/>
                </a:solidFill>
                <a:latin typeface="+mn-lt"/>
                <a:ea typeface="+mn-ea"/>
              </a:rPr>
              <a:t>RCoA</a:t>
            </a:r>
            <a:endParaRPr lang="en-US" dirty="0">
              <a:solidFill>
                <a:srgbClr val="000000"/>
              </a:solidFill>
              <a:latin typeface="+mn-lt"/>
              <a:ea typeface="+mn-ea"/>
            </a:endParaRPr>
          </a:p>
        </p:txBody>
      </p:sp>
      <p:cxnSp>
        <p:nvCxnSpPr>
          <p:cNvPr id="34" name="Straight Connector 33"/>
          <p:cNvCxnSpPr>
            <a:cxnSpLocks noChangeShapeType="1"/>
            <a:stCxn id="33" idx="2"/>
            <a:endCxn id="8" idx="0"/>
          </p:cNvCxnSpPr>
          <p:nvPr/>
        </p:nvCxnSpPr>
        <p:spPr bwMode="auto">
          <a:xfrm rot="16200000" flipH="1">
            <a:off x="3378994" y="1870869"/>
            <a:ext cx="854075" cy="1547813"/>
          </a:xfrm>
          <a:prstGeom prst="line">
            <a:avLst/>
          </a:prstGeom>
          <a:noFill/>
          <a:ln w="38100">
            <a:solidFill>
              <a:schemeClr val="tx1"/>
            </a:solidFill>
            <a:prstDash val="dash"/>
            <a:round/>
            <a:headEnd/>
            <a:tailEnd/>
          </a:ln>
          <a:effectLst>
            <a:outerShdw dist="20000" dir="5400000" rotWithShape="0">
              <a:srgbClr val="808080">
                <a:alpha val="37999"/>
              </a:srgbClr>
            </a:outerShdw>
          </a:effectLst>
        </p:spPr>
      </p:cxnSp>
      <p:sp>
        <p:nvSpPr>
          <p:cNvPr id="37" name="Rectangle 36"/>
          <p:cNvSpPr>
            <a:spLocks noChangeArrowheads="1"/>
          </p:cNvSpPr>
          <p:nvPr/>
        </p:nvSpPr>
        <p:spPr bwMode="auto">
          <a:xfrm>
            <a:off x="6888163" y="1444625"/>
            <a:ext cx="1368425" cy="771525"/>
          </a:xfrm>
          <a:prstGeom prst="rect">
            <a:avLst/>
          </a:prstGeom>
          <a:noFill/>
          <a:ln w="38100">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err="1">
                <a:solidFill>
                  <a:srgbClr val="000000"/>
                </a:solidFill>
                <a:latin typeface="+mn-lt"/>
                <a:ea typeface="+mn-ea"/>
              </a:rPr>
              <a:t>Anaesthesia</a:t>
            </a:r>
            <a:endParaRPr lang="en-US" dirty="0">
              <a:solidFill>
                <a:srgbClr val="000000"/>
              </a:solidFill>
              <a:latin typeface="+mn-lt"/>
              <a:ea typeface="+mn-ea"/>
            </a:endParaRPr>
          </a:p>
        </p:txBody>
      </p:sp>
      <p:cxnSp>
        <p:nvCxnSpPr>
          <p:cNvPr id="38" name="Straight Connector 37"/>
          <p:cNvCxnSpPr>
            <a:cxnSpLocks noChangeShapeType="1"/>
            <a:stCxn id="37" idx="2"/>
            <a:endCxn id="8" idx="0"/>
          </p:cNvCxnSpPr>
          <p:nvPr/>
        </p:nvCxnSpPr>
        <p:spPr bwMode="auto">
          <a:xfrm rot="5400000">
            <a:off x="5648325" y="1147763"/>
            <a:ext cx="855663" cy="2992437"/>
          </a:xfrm>
          <a:prstGeom prst="line">
            <a:avLst/>
          </a:prstGeom>
          <a:noFill/>
          <a:ln w="38100">
            <a:solidFill>
              <a:schemeClr val="tx1"/>
            </a:solidFill>
            <a:prstDash val="dash"/>
            <a:round/>
            <a:headEnd/>
            <a:tailEnd/>
          </a:ln>
          <a:effectLst>
            <a:outerShdw dist="20000" dir="5400000" rotWithShape="0">
              <a:srgbClr val="808080">
                <a:alpha val="37999"/>
              </a:srgbClr>
            </a:outerShdw>
          </a:effectLst>
        </p:spPr>
      </p:cxnSp>
      <p:sp>
        <p:nvSpPr>
          <p:cNvPr id="39" name="Rectangle 38"/>
          <p:cNvSpPr>
            <a:spLocks noChangeArrowheads="1"/>
          </p:cNvSpPr>
          <p:nvPr/>
        </p:nvSpPr>
        <p:spPr bwMode="auto">
          <a:xfrm>
            <a:off x="3921125" y="1446213"/>
            <a:ext cx="1301750" cy="771525"/>
          </a:xfrm>
          <a:prstGeom prst="rect">
            <a:avLst/>
          </a:prstGeom>
          <a:noFill/>
          <a:ln w="38100">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0000"/>
                </a:solidFill>
                <a:latin typeface="+mn-lt"/>
                <a:ea typeface="+mn-ea"/>
              </a:rPr>
              <a:t>Specialist Societies</a:t>
            </a:r>
          </a:p>
        </p:txBody>
      </p:sp>
      <p:cxnSp>
        <p:nvCxnSpPr>
          <p:cNvPr id="40" name="Straight Connector 39"/>
          <p:cNvCxnSpPr>
            <a:cxnSpLocks noChangeShapeType="1"/>
            <a:stCxn id="39" idx="2"/>
            <a:endCxn id="8" idx="0"/>
          </p:cNvCxnSpPr>
          <p:nvPr/>
        </p:nvCxnSpPr>
        <p:spPr bwMode="auto">
          <a:xfrm rot="16200000" flipH="1">
            <a:off x="4148931" y="2640807"/>
            <a:ext cx="854075" cy="7938"/>
          </a:xfrm>
          <a:prstGeom prst="line">
            <a:avLst/>
          </a:prstGeom>
          <a:noFill/>
          <a:ln w="38100">
            <a:solidFill>
              <a:schemeClr val="tx1"/>
            </a:solidFill>
            <a:prstDash val="dash"/>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15899</TotalTime>
  <Words>702</Words>
  <Application>Microsoft Office PowerPoint</Application>
  <PresentationFormat>On-screen Show (4:3)</PresentationFormat>
  <Paragraphs>177</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ＭＳ Ｐゴシック</vt:lpstr>
      <vt:lpstr>Calibri</vt:lpstr>
      <vt:lpstr>Office Theme</vt:lpstr>
      <vt:lpstr>The Health Services Research Centre and NAP5</vt:lpstr>
      <vt:lpstr>HSR and Anaesthesia</vt:lpstr>
      <vt:lpstr>Slide 3</vt:lpstr>
      <vt:lpstr>Decline and fall…</vt:lpstr>
      <vt:lpstr>Review and consultation…</vt:lpstr>
      <vt:lpstr>A way forward</vt:lpstr>
      <vt:lpstr>National Institute of Academic Anaesthesia</vt:lpstr>
      <vt:lpstr>NIAA: Priorities</vt:lpstr>
      <vt:lpstr>NIAA: Structure</vt:lpstr>
      <vt:lpstr>NIAA Research Council</vt:lpstr>
      <vt:lpstr>Slide 11</vt:lpstr>
      <vt:lpstr>HSRC: Background</vt:lpstr>
      <vt:lpstr>HSRC: Vision</vt:lpstr>
      <vt:lpstr>HSRC: Clinical Scope</vt:lpstr>
      <vt:lpstr>HSRC: Research Scope</vt:lpstr>
      <vt:lpstr>Health Services Research (HSR)</vt:lpstr>
      <vt:lpstr>Slide 17</vt:lpstr>
      <vt:lpstr>Health Services Research (HSR)</vt:lpstr>
      <vt:lpstr>HSRC: Aims</vt:lpstr>
      <vt:lpstr>HSRC: Initiatives</vt:lpstr>
      <vt:lpstr>Slide 21</vt:lpstr>
      <vt:lpstr>National Audit Projects</vt:lpstr>
      <vt:lpstr>Slide 23</vt:lpstr>
      <vt:lpstr>NAP5</vt:lpstr>
      <vt:lpstr>NAP6 and beyond</vt:lpstr>
      <vt:lpstr>Summary</vt:lpstr>
    </vt:vector>
  </TitlesOfParts>
  <Company>UCL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Services Research in Anaesthesia</dc:title>
  <dc:creator>Mike Grocott</dc:creator>
  <cp:lastModifiedBy>mcenan</cp:lastModifiedBy>
  <cp:revision>26</cp:revision>
  <dcterms:created xsi:type="dcterms:W3CDTF">2011-03-30T05:39:44Z</dcterms:created>
  <dcterms:modified xsi:type="dcterms:W3CDTF">2011-08-01T13:02:14Z</dcterms:modified>
</cp:coreProperties>
</file>